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1145" r:id="rId2"/>
    <p:sldId id="320" r:id="rId3"/>
    <p:sldId id="348" r:id="rId4"/>
    <p:sldId id="349" r:id="rId5"/>
    <p:sldId id="1148" r:id="rId6"/>
    <p:sldId id="1153" r:id="rId7"/>
    <p:sldId id="1154" r:id="rId8"/>
    <p:sldId id="590" r:id="rId9"/>
    <p:sldId id="593" r:id="rId10"/>
    <p:sldId id="1151" r:id="rId11"/>
    <p:sldId id="1130" r:id="rId12"/>
    <p:sldId id="449" r:id="rId13"/>
    <p:sldId id="1152" r:id="rId14"/>
    <p:sldId id="331" r:id="rId1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Ханенков Сергей Вячеславович" initials="ХСВ" lastIdx="0" clrIdx="0">
    <p:extLst>
      <p:ext uri="{19B8F6BF-5375-455C-9EA6-DF929625EA0E}">
        <p15:presenceInfo xmlns:p15="http://schemas.microsoft.com/office/powerpoint/2012/main" userId="S-1-5-21-153928421-2495408141-3989244006-22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FF"/>
    <a:srgbClr val="213967"/>
    <a:srgbClr val="F4FFFF"/>
    <a:srgbClr val="CADAA9"/>
    <a:srgbClr val="65B8DF"/>
    <a:srgbClr val="AEC2C1"/>
    <a:srgbClr val="75939C"/>
    <a:srgbClr val="344470"/>
    <a:srgbClr val="273A64"/>
    <a:srgbClr val="57D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6006" autoAdjust="0"/>
  </p:normalViewPr>
  <p:slideViewPr>
    <p:cSldViewPr snapToGrid="0" showGuides="1">
      <p:cViewPr varScale="1">
        <p:scale>
          <a:sx n="63" d="100"/>
          <a:sy n="63" d="100"/>
        </p:scale>
        <p:origin x="708" y="48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-2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18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EC1BB-78E6-47D4-8724-91D376F68817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7E9F5-164A-47E5-926E-09AB08F84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92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50DD-3A5E-4293-9AE9-53DA622CCAA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770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7E9F5-164A-47E5-926E-09AB08F84BE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975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Контент к слайду</a:t>
            </a:r>
            <a:r>
              <a:rPr lang="ru-RU" baseline="0" dirty="0"/>
              <a:t> Россия не отстает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7E9F5-164A-47E5-926E-09AB08F84BE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096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7B16-0E91-4E1B-8E0B-E3B9BBEF2DCB}" type="datetime1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7E9-D734-497C-B5FE-687A9B680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15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4C8C-2945-4859-BE68-83671A405A15}" type="datetime1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7E9-D734-497C-B5FE-687A9B680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09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24C9-21BB-4D2D-ACA6-FF4F4E848663}" type="datetime1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7E9-D734-497C-B5FE-687A9B680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668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6400800" y="1691640"/>
            <a:ext cx="5181600" cy="4572000"/>
          </a:xfrm>
        </p:spPr>
        <p:txBody>
          <a:bodyPr/>
          <a:lstStyle>
            <a:lvl1pPr marL="0" indent="0">
              <a:buNone/>
              <a:defRPr sz="2160" b="1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680" u="none" baseline="0">
                <a:uFill>
                  <a:solidFill>
                    <a:schemeClr val="tx1"/>
                  </a:solidFill>
                </a:uFill>
              </a:defRPr>
            </a:lvl2pPr>
            <a:lvl3pPr marL="108586" indent="-108586">
              <a:buFont typeface="Arial" panose="020B0604020202020204" pitchFamily="34" charset="0"/>
              <a:buChar char="•"/>
              <a:defRPr sz="1680" baseline="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Holder 3"/>
          <p:cNvSpPr>
            <a:spLocks noGrp="1"/>
          </p:cNvSpPr>
          <p:nvPr>
            <p:ph sz="half" idx="2"/>
          </p:nvPr>
        </p:nvSpPr>
        <p:spPr>
          <a:xfrm>
            <a:off x="609600" y="16916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3" name="Holder 4"/>
          <p:cNvSpPr>
            <a:spLocks noGrp="1"/>
          </p:cNvSpPr>
          <p:nvPr>
            <p:ph type="sldNum" sz="quarter" idx="7"/>
          </p:nvPr>
        </p:nvSpPr>
        <p:spPr>
          <a:xfrm>
            <a:off x="8737600" y="6356986"/>
            <a:ext cx="2844800" cy="363854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30480"/>
            <a:fld id="{81D60167-4931-47E6-BA6A-407CBD079E47}" type="slidenum">
              <a:rPr lang="ru-RU" smtClean="0">
                <a:latin typeface="Arial"/>
                <a:cs typeface="Arial"/>
              </a:rPr>
              <a:pPr marL="30480"/>
              <a:t>‹#›</a:t>
            </a:fld>
            <a:endParaRPr lang="ru-RU" dirty="0">
              <a:latin typeface="Arial"/>
              <a:cs typeface="Arial"/>
            </a:endParaRPr>
          </a:p>
        </p:txBody>
      </p:sp>
      <p:sp>
        <p:nvSpPr>
          <p:cNvPr id="14" name="object 2"/>
          <p:cNvSpPr/>
          <p:nvPr userDrawn="1"/>
        </p:nvSpPr>
        <p:spPr>
          <a:xfrm>
            <a:off x="0" y="15"/>
            <a:ext cx="12192000" cy="332399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sz="2160"/>
          </a:p>
        </p:txBody>
      </p:sp>
      <p:sp>
        <p:nvSpPr>
          <p:cNvPr id="16" name="Текст 2"/>
          <p:cNvSpPr>
            <a:spLocks noGrp="1"/>
          </p:cNvSpPr>
          <p:nvPr>
            <p:ph type="body" idx="10"/>
          </p:nvPr>
        </p:nvSpPr>
        <p:spPr>
          <a:xfrm>
            <a:off x="609600" y="83851"/>
            <a:ext cx="6400800" cy="327630"/>
          </a:xfrm>
        </p:spPr>
        <p:txBody>
          <a:bodyPr anchor="t">
            <a:normAutofit/>
          </a:bodyPr>
          <a:lstStyle>
            <a:lvl1pPr marL="215266" indent="-215266">
              <a:buFont typeface="+mj-lt"/>
              <a:buAutoNum type="arabicPeriod"/>
              <a:defRPr sz="12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09600" y="411481"/>
            <a:ext cx="9347200" cy="822960"/>
          </a:xfrm>
        </p:spPr>
        <p:txBody>
          <a:bodyPr anchor="ctr">
            <a:noAutofit/>
          </a:bodyPr>
          <a:lstStyle>
            <a:lvl1pPr algn="l">
              <a:defRPr sz="288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9" name="Picture 2" descr="C:\Users\NLESHC~1.AMB\AppData\Local\Temp\Rar$DR23.960\logo_eng_2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228960"/>
            <a:ext cx="1562400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89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6F5C-356C-490A-AC6D-2954BDEBF9AD}" type="datetime1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7E9-D734-497C-B5FE-687A9B680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70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09E6-9DA6-4B00-B40B-4220FF8BBE87}" type="datetime1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7E9-D734-497C-B5FE-687A9B680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62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8949-7B86-4568-AFBB-8662A3EA0FCE}" type="datetime1">
              <a:rPr lang="ru-RU" smtClean="0"/>
              <a:t>15.09.2019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7E9-D734-497C-B5FE-687A9B680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215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535F-59A9-4CB9-B051-59DA1323B8F0}" type="datetime1">
              <a:rPr lang="ru-RU" smtClean="0"/>
              <a:t>15.09.2019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7E9-D734-497C-B5FE-687A9B680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647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8C8F1-6AA4-4D05-9ABD-7F883A6C30B7}" type="datetime1">
              <a:rPr lang="ru-RU" smtClean="0"/>
              <a:t>15.09.2019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7E9-D734-497C-B5FE-687A9B680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19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E1F9-F81B-461A-A090-6CD9E5075445}" type="datetime1">
              <a:rPr lang="ru-RU" smtClean="0"/>
              <a:t>15.09.2019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7E9-D734-497C-B5FE-687A9B680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92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375E-A3B8-4D9E-845D-76A8EE1EE022}" type="datetime1">
              <a:rPr lang="ru-RU" smtClean="0"/>
              <a:t>15.09.2019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7E9-D734-497C-B5FE-687A9B680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61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8FFF-0B00-41B3-B38F-DBD20FE29789}" type="datetime1">
              <a:rPr lang="ru-RU" smtClean="0"/>
              <a:t>15.09.2019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7E9-D734-497C-B5FE-687A9B680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82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9BDA3-1812-4A4F-A081-21BED2BC4B95}" type="datetime1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FC7E9-D734-497C-B5FE-687A9B680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30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9.svg"/><Relationship Id="rId4" Type="http://schemas.openxmlformats.org/officeDocument/2006/relationships/image" Target="../media/image7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Eldar.Gayfutdinov@rt.r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7.png"/><Relationship Id="rId4" Type="http://schemas.openxmlformats.org/officeDocument/2006/relationships/hyperlink" Target="mailto:Rostelecom@rt.ru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3.svg"/><Relationship Id="rId10" Type="http://schemas.openxmlformats.org/officeDocument/2006/relationships/image" Target="../media/image9.sv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8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"/>
            <a:ext cx="12192000" cy="685532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C75B5B4-83FA-4F4D-B76B-5869B411E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11873" y="206908"/>
            <a:ext cx="1521531" cy="152153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0A2796B-AF52-DB49-A6E6-D5A8B45C23AE}"/>
              </a:ext>
            </a:extLst>
          </p:cNvPr>
          <p:cNvSpPr txBox="1"/>
          <p:nvPr/>
        </p:nvSpPr>
        <p:spPr>
          <a:xfrm>
            <a:off x="402182" y="2608094"/>
            <a:ext cx="7353617" cy="1938992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Перспективы развития</a:t>
            </a:r>
          </a:p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сетей связи 5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</a:p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2182" y="5791339"/>
            <a:ext cx="67201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Гайфутдинов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Эльдар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по управлению технологическими партнёрствами</a:t>
            </a:r>
          </a:p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«Ростелеком»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883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017FCC1-C80F-C746-A05A-D4FB78B8B2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09" b="6719"/>
          <a:stretch/>
        </p:blipFill>
        <p:spPr>
          <a:xfrm>
            <a:off x="6575879" y="827318"/>
            <a:ext cx="5616121" cy="6041834"/>
          </a:xfrm>
          <a:prstGeom prst="rect">
            <a:avLst/>
          </a:prstGeom>
        </p:spPr>
      </p:pic>
      <p:sp>
        <p:nvSpPr>
          <p:cNvPr id="26" name="Прямоугольник 6">
            <a:extLst>
              <a:ext uri="{FF2B5EF4-FFF2-40B4-BE49-F238E27FC236}">
                <a16:creationId xmlns:a16="http://schemas.microsoft.com/office/drawing/2014/main" xmlns="" id="{ADD36E5E-4164-6146-A27A-394724867F8E}"/>
              </a:ext>
            </a:extLst>
          </p:cNvPr>
          <p:cNvSpPr/>
          <p:nvPr/>
        </p:nvSpPr>
        <p:spPr>
          <a:xfrm>
            <a:off x="0" y="-9236"/>
            <a:ext cx="8497229" cy="6867236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371493 w 6869152"/>
              <a:gd name="connsiteY2" fmla="*/ 685800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7632391"/>
              <a:gd name="connsiteY0" fmla="*/ 0 h 6869152"/>
              <a:gd name="connsiteX1" fmla="*/ 7632391 w 7632391"/>
              <a:gd name="connsiteY1" fmla="*/ 11151 h 6869152"/>
              <a:gd name="connsiteX2" fmla="*/ 5371493 w 7632391"/>
              <a:gd name="connsiteY2" fmla="*/ 6858002 h 6869152"/>
              <a:gd name="connsiteX3" fmla="*/ 0 w 7632391"/>
              <a:gd name="connsiteY3" fmla="*/ 6869152 h 6869152"/>
              <a:gd name="connsiteX4" fmla="*/ 0 w 7632391"/>
              <a:gd name="connsiteY4" fmla="*/ 0 h 686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2391" h="6869152">
                <a:moveTo>
                  <a:pt x="0" y="0"/>
                </a:moveTo>
                <a:lnTo>
                  <a:pt x="7632391" y="11151"/>
                </a:lnTo>
                <a:lnTo>
                  <a:pt x="5371493" y="6858002"/>
                </a:lnTo>
                <a:lnTo>
                  <a:pt x="0" y="6869152"/>
                </a:lnTo>
                <a:lnTo>
                  <a:pt x="0" y="0"/>
                </a:lnTo>
                <a:close/>
              </a:path>
            </a:pathLst>
          </a:custGeom>
          <a:solidFill>
            <a:srgbClr val="FFBE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0A2796B-AF52-DB49-A6E6-D5A8B45C23AE}"/>
              </a:ext>
            </a:extLst>
          </p:cNvPr>
          <p:cNvSpPr txBox="1"/>
          <p:nvPr/>
        </p:nvSpPr>
        <p:spPr>
          <a:xfrm>
            <a:off x="571786" y="2101346"/>
            <a:ext cx="8287393" cy="707886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Квантовые коммуникации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0A2796B-AF52-DB49-A6E6-D5A8B45C23AE}"/>
              </a:ext>
            </a:extLst>
          </p:cNvPr>
          <p:cNvSpPr txBox="1"/>
          <p:nvPr/>
        </p:nvSpPr>
        <p:spPr>
          <a:xfrm>
            <a:off x="571786" y="2700770"/>
            <a:ext cx="12392264" cy="400110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кооперации с российскими производителями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DEEA69D-A704-1B4C-ACD6-1B4B74D07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781" y="253993"/>
            <a:ext cx="849825" cy="14096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0025769-6D9E-E64C-BBC3-E452264714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15840" y="6222257"/>
            <a:ext cx="2057400" cy="469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75B5A1-BF6D-0740-A6AD-0A8021D2302D}"/>
              </a:ext>
            </a:extLst>
          </p:cNvPr>
          <p:cNvSpPr txBox="1"/>
          <p:nvPr/>
        </p:nvSpPr>
        <p:spPr>
          <a:xfrm>
            <a:off x="571786" y="3259108"/>
            <a:ext cx="7783544" cy="369332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Интеграция с иными «Сквозными Цифровыми Технологиями»</a:t>
            </a:r>
          </a:p>
        </p:txBody>
      </p:sp>
    </p:spTree>
    <p:extLst>
      <p:ext uri="{BB962C8B-B14F-4D97-AF65-F5344CB8AC3E}">
        <p14:creationId xmlns:p14="http://schemas.microsoft.com/office/powerpoint/2010/main" val="2911811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6">
            <a:extLst>
              <a:ext uri="{FF2B5EF4-FFF2-40B4-BE49-F238E27FC236}">
                <a16:creationId xmlns:a16="http://schemas.microsoft.com/office/drawing/2014/main" xmlns="" id="{EBFFDCB6-24AC-7342-96E9-67C4E6223963}"/>
              </a:ext>
            </a:extLst>
          </p:cNvPr>
          <p:cNvSpPr/>
          <p:nvPr/>
        </p:nvSpPr>
        <p:spPr>
          <a:xfrm>
            <a:off x="0" y="-12581"/>
            <a:ext cx="8514558" cy="6883161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371493 w 6869152"/>
              <a:gd name="connsiteY2" fmla="*/ 685800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7632391"/>
              <a:gd name="connsiteY0" fmla="*/ 0 h 6869152"/>
              <a:gd name="connsiteX1" fmla="*/ 7632391 w 7632391"/>
              <a:gd name="connsiteY1" fmla="*/ 11151 h 6869152"/>
              <a:gd name="connsiteX2" fmla="*/ 5371493 w 7632391"/>
              <a:gd name="connsiteY2" fmla="*/ 6858002 h 6869152"/>
              <a:gd name="connsiteX3" fmla="*/ 0 w 7632391"/>
              <a:gd name="connsiteY3" fmla="*/ 6869152 h 6869152"/>
              <a:gd name="connsiteX4" fmla="*/ 0 w 7632391"/>
              <a:gd name="connsiteY4" fmla="*/ 0 h 686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2391" h="6869152">
                <a:moveTo>
                  <a:pt x="0" y="0"/>
                </a:moveTo>
                <a:lnTo>
                  <a:pt x="7632391" y="11151"/>
                </a:lnTo>
                <a:lnTo>
                  <a:pt x="5371493" y="6858002"/>
                </a:lnTo>
                <a:lnTo>
                  <a:pt x="0" y="6869152"/>
                </a:lnTo>
                <a:lnTo>
                  <a:pt x="0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0A2796B-AF52-DB49-A6E6-D5A8B45C23AE}"/>
              </a:ext>
            </a:extLst>
          </p:cNvPr>
          <p:cNvSpPr txBox="1"/>
          <p:nvPr/>
        </p:nvSpPr>
        <p:spPr>
          <a:xfrm>
            <a:off x="571411" y="286776"/>
            <a:ext cx="11158473" cy="646331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Проект по квантовым коммуникациям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38682" y="4197393"/>
            <a:ext cx="3315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0" name="Объект 2"/>
          <p:cNvSpPr txBox="1">
            <a:spLocks/>
          </p:cNvSpPr>
          <p:nvPr/>
        </p:nvSpPr>
        <p:spPr>
          <a:xfrm>
            <a:off x="524353" y="1163884"/>
            <a:ext cx="10477905" cy="4653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>
                <a:solidFill>
                  <a:srgbClr val="8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Стратегическая цель проекта:</a:t>
            </a:r>
          </a:p>
          <a:p>
            <a:pPr algn="l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Создание системы управления квантовыми сетями и оказание услуг связи на их основе</a:t>
            </a:r>
          </a:p>
          <a:p>
            <a:pPr algn="l"/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1" dirty="0">
                <a:solidFill>
                  <a:srgbClr val="8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проекта:</a:t>
            </a:r>
            <a:endParaRPr lang="ru-RU" sz="1800" b="1" dirty="0">
              <a:solidFill>
                <a:srgbClr val="8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11" y="2902035"/>
            <a:ext cx="571210" cy="470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187" y="2786142"/>
            <a:ext cx="1067537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 принципиально новых системных решений по облику, составу, функциональному назначению, структуре систем защиты информации нового поколения с использованием квантовых коммуникаций;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испытаний и демонстрация возможностей современных квантовых сетей   широкому кругу потребителей;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комплекса функциональных и технических требований к системам квантовой криптографии для эксплуатации в сетях ПАО «Ростелеком» и для предоставления услуг клиентам;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функциональных и технических требований к платформе управления распределенными многопользовательскими квантовыми коммуникационными сетями операторского уровня;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технико-экономическое обоснование целесообразности создания системы управления квантовыми сетями.</a:t>
            </a: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4006642-CF53-D249-878A-8C973B94C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89437" y="6287026"/>
            <a:ext cx="2057400" cy="4699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11" y="3595062"/>
            <a:ext cx="639801" cy="5268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32" y="4251760"/>
            <a:ext cx="641958" cy="64195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79" y="5001269"/>
            <a:ext cx="458453" cy="4426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5" y="5654619"/>
            <a:ext cx="530801" cy="409005"/>
          </a:xfrm>
          <a:prstGeom prst="rect">
            <a:avLst/>
          </a:prstGeom>
        </p:spPr>
      </p:pic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xmlns="" id="{F3934005-5723-AE4F-A7F9-B6271666E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4564" y="6356350"/>
            <a:ext cx="410387" cy="365125"/>
          </a:xfrm>
        </p:spPr>
        <p:txBody>
          <a:bodyPr/>
          <a:lstStyle/>
          <a:p>
            <a:fld id="{BAAFC7E9-D734-497C-B5FE-687A9B680C32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071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0A2796B-AF52-DB49-A6E6-D5A8B45C23AE}"/>
              </a:ext>
            </a:extLst>
          </p:cNvPr>
          <p:cNvSpPr txBox="1"/>
          <p:nvPr/>
        </p:nvSpPr>
        <p:spPr>
          <a:xfrm>
            <a:off x="886089" y="297326"/>
            <a:ext cx="10658475" cy="584775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Инфраструктура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1381AF9-EBEB-F14B-A9A0-11499833D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" y="932816"/>
            <a:ext cx="10220326" cy="53407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DEEA69D-A704-1B4C-ACD6-1B4B74D07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7573" y="215972"/>
            <a:ext cx="483170" cy="801447"/>
          </a:xfrm>
          <a:prstGeom prst="rect">
            <a:avLst/>
          </a:prstGeom>
        </p:spPr>
      </p:pic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44564" y="6356350"/>
            <a:ext cx="410387" cy="365125"/>
          </a:xfrm>
        </p:spPr>
        <p:txBody>
          <a:bodyPr/>
          <a:lstStyle/>
          <a:p>
            <a:fld id="{BAAFC7E9-D734-497C-B5FE-687A9B680C32}" type="slidenum">
              <a:rPr lang="ru-RU" smtClean="0"/>
              <a:t>12</a:t>
            </a:fld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FC2F0C3-4331-D841-BB59-539B868F8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5840" y="6222257"/>
            <a:ext cx="20574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85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6E064EF-6ED8-A84A-BFBA-D2D6AF519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1035" y="1807038"/>
            <a:ext cx="1530736" cy="25390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9C98AD-5E25-794D-A229-C4F56FBAF22A}"/>
              </a:ext>
            </a:extLst>
          </p:cNvPr>
          <p:cNvSpPr txBox="1"/>
          <p:nvPr/>
        </p:nvSpPr>
        <p:spPr>
          <a:xfrm>
            <a:off x="891974" y="2116499"/>
            <a:ext cx="7290001" cy="33757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Гайфутдинов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Эльдар Альбертович</a:t>
            </a:r>
          </a:p>
          <a:p>
            <a:pPr>
              <a:lnSpc>
                <a:spcPct val="130000"/>
              </a:lnSpc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Директор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Центр по управлению технологическими партнерствами</a:t>
            </a:r>
          </a:p>
          <a:p>
            <a:pPr>
              <a:lnSpc>
                <a:spcPct val="13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Россия</a:t>
            </a:r>
          </a:p>
          <a:p>
            <a:pPr>
              <a:lnSpc>
                <a:spcPct val="13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+7 (499) 999-82-83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2734</a:t>
            </a:r>
          </a:p>
          <a:p>
            <a:pPr>
              <a:lnSpc>
                <a:spcPct val="13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Eldar.Gayfutdinov@rt.ru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30000"/>
              </a:lnSpc>
            </a:pPr>
            <a:r>
              <a:rPr lang="en" dirty="0">
                <a:solidFill>
                  <a:srgbClr val="44BBE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Rostelecom@rt.ru</a:t>
            </a:r>
            <a:r>
              <a:rPr lang="en" dirty="0">
                <a:solidFill>
                  <a:srgbClr val="44BB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A2796B-AF52-DB49-A6E6-D5A8B45C23AE}"/>
              </a:ext>
            </a:extLst>
          </p:cNvPr>
          <p:cNvSpPr txBox="1"/>
          <p:nvPr/>
        </p:nvSpPr>
        <p:spPr>
          <a:xfrm>
            <a:off x="891974" y="366863"/>
            <a:ext cx="8153668" cy="707886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55426CD-9BD3-E347-B035-3C76A8D9D8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15840" y="6222257"/>
            <a:ext cx="20574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14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ADAC709-903A-1A4D-8885-BF8EC19721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08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05032" y="6356350"/>
            <a:ext cx="2743200" cy="365125"/>
          </a:xfrm>
        </p:spPr>
        <p:txBody>
          <a:bodyPr/>
          <a:lstStyle/>
          <a:p>
            <a:pPr marL="30480"/>
            <a:fld id="{81D60167-4931-47E6-BA6A-407CBD079E47}" type="slidenum">
              <a:rPr lang="ru-RU">
                <a:latin typeface="Arial"/>
                <a:cs typeface="Arial"/>
              </a:rPr>
              <a:pPr marL="30480"/>
              <a:t>2</a:t>
            </a:fld>
            <a:endParaRPr lang="ru-RU" dirty="0">
              <a:latin typeface="Arial"/>
              <a:cs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70" y="1140685"/>
            <a:ext cx="5238666" cy="29780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957" y="1163116"/>
            <a:ext cx="5401601" cy="3086976"/>
          </a:xfrm>
          <a:prstGeom prst="rect">
            <a:avLst/>
          </a:prstGeom>
        </p:spPr>
      </p:pic>
      <p:sp>
        <p:nvSpPr>
          <p:cNvPr id="12" name="Объект 1"/>
          <p:cNvSpPr txBox="1">
            <a:spLocks/>
          </p:cNvSpPr>
          <p:nvPr/>
        </p:nvSpPr>
        <p:spPr>
          <a:xfrm>
            <a:off x="703877" y="4426713"/>
            <a:ext cx="4471020" cy="2103120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u="none" kern="120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lvl2pPr>
            <a:lvl3pPr marL="90488" indent="-904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b="0" dirty="0">
                <a:latin typeface="Arial" panose="020B0604020202020204" pitchFamily="34" charset="0"/>
              </a:rPr>
              <a:t>DWDM &amp; SDH;</a:t>
            </a:r>
          </a:p>
          <a:p>
            <a:pPr marL="285750" indent="-285750"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b="0" dirty="0">
                <a:latin typeface="Arial" panose="020B0604020202020204" pitchFamily="34" charset="0"/>
              </a:rPr>
              <a:t>E1/STM/10GE/100GE interfaces;</a:t>
            </a:r>
          </a:p>
          <a:p>
            <a:pPr marL="285750" indent="-285750"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b="0" dirty="0">
                <a:latin typeface="Arial" panose="020B0604020202020204" pitchFamily="34" charset="0"/>
              </a:rPr>
              <a:t>~350 </a:t>
            </a:r>
            <a:r>
              <a:rPr lang="en-US" sz="1400" b="0" dirty="0" err="1">
                <a:latin typeface="Arial" panose="020B0604020202020204" pitchFamily="34" charset="0"/>
              </a:rPr>
              <a:t>PoPs</a:t>
            </a:r>
            <a:r>
              <a:rPr lang="en-US" sz="1400" b="0" dirty="0">
                <a:latin typeface="Arial" panose="020B0604020202020204" pitchFamily="34" charset="0"/>
              </a:rPr>
              <a:t> in Russia and other countries;</a:t>
            </a:r>
          </a:p>
          <a:p>
            <a:pPr marL="285750" indent="-285750"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b="0" dirty="0">
                <a:latin typeface="Arial" panose="020B0604020202020204" pitchFamily="34" charset="0"/>
              </a:rPr>
              <a:t>6 vendors (1 Russian), &gt;6 NMS;</a:t>
            </a:r>
          </a:p>
          <a:p>
            <a:pPr marL="285750" indent="-285750"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b="0" dirty="0">
                <a:latin typeface="Arial" panose="020B0604020202020204" pitchFamily="34" charset="0"/>
              </a:rPr>
              <a:t>&gt; 100 000 km of optical fibers;</a:t>
            </a:r>
          </a:p>
          <a:p>
            <a:pPr marL="285750" indent="-285750"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b="0" dirty="0">
                <a:latin typeface="Arial" panose="020B0604020202020204" pitchFamily="34" charset="0"/>
              </a:rPr>
              <a:t>Connections with 170 networks in 70 countries;</a:t>
            </a:r>
            <a:endParaRPr lang="ru-RU" sz="1400" b="0" dirty="0">
              <a:latin typeface="Arial" panose="020B0604020202020204" pitchFamily="34" charset="0"/>
            </a:endParaRPr>
          </a:p>
        </p:txBody>
      </p:sp>
      <p:sp>
        <p:nvSpPr>
          <p:cNvPr id="13" name="Объект 1"/>
          <p:cNvSpPr txBox="1">
            <a:spLocks/>
          </p:cNvSpPr>
          <p:nvPr/>
        </p:nvSpPr>
        <p:spPr>
          <a:xfrm>
            <a:off x="5527362" y="4423006"/>
            <a:ext cx="3543300" cy="2106828"/>
          </a:xfrm>
          <a:prstGeom prst="rect">
            <a:avLst/>
          </a:prstGeom>
        </p:spPr>
        <p:txBody>
          <a:bodyPr vert="horz" lIns="109728" tIns="54864" rIns="109728" bIns="54864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u="none" kern="120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lvl2pPr>
            <a:lvl3pPr marL="90488" indent="-904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44BBE4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b="0" dirty="0">
                <a:latin typeface="Arial" panose="020B0604020202020204" pitchFamily="34" charset="0"/>
              </a:rPr>
              <a:t>MPLS with Traffic Engineering;</a:t>
            </a:r>
          </a:p>
          <a:p>
            <a:pPr marL="285750" indent="-285750">
              <a:buClr>
                <a:srgbClr val="44BBE4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b="0" dirty="0">
                <a:latin typeface="Arial" panose="020B0604020202020204" pitchFamily="34" charset="0"/>
              </a:rPr>
              <a:t>L2 (PW, VPLS) &amp; L3 services;</a:t>
            </a:r>
          </a:p>
          <a:p>
            <a:pPr marL="285750" indent="-285750">
              <a:buClr>
                <a:srgbClr val="44BBE4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b="0" dirty="0">
                <a:latin typeface="Arial" panose="020B0604020202020204" pitchFamily="34" charset="0"/>
              </a:rPr>
              <a:t>2 plane design (for geo-redundancy);</a:t>
            </a:r>
          </a:p>
          <a:p>
            <a:pPr marL="285750" indent="-285750">
              <a:buClr>
                <a:srgbClr val="44BBE4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b="0" dirty="0">
                <a:latin typeface="Arial" panose="020B0604020202020204" pitchFamily="34" charset="0"/>
              </a:rPr>
              <a:t>~130 </a:t>
            </a:r>
            <a:r>
              <a:rPr lang="en-US" sz="1400" b="0" dirty="0" err="1">
                <a:latin typeface="Arial" panose="020B0604020202020204" pitchFamily="34" charset="0"/>
              </a:rPr>
              <a:t>PoPs</a:t>
            </a:r>
            <a:r>
              <a:rPr lang="en-US" sz="1400" b="0" dirty="0">
                <a:latin typeface="Arial" panose="020B0604020202020204" pitchFamily="34" charset="0"/>
              </a:rPr>
              <a:t> (24 Core, &gt;110 Edge nodes) in Russia and 3 on international exchanges;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8470" y="3938287"/>
            <a:ext cx="4931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Оптическая транспортная сеть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84141" y="3923175"/>
            <a:ext cx="217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4BB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IP/MPLS </a:t>
            </a:r>
            <a:r>
              <a:rPr lang="ru-RU" sz="2400" b="1" dirty="0">
                <a:solidFill>
                  <a:srgbClr val="44BB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сеть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399662" y="4523216"/>
            <a:ext cx="0" cy="1345610"/>
          </a:xfrm>
          <a:prstGeom prst="line">
            <a:avLst/>
          </a:prstGeom>
          <a:ln w="25400" cap="rnd">
            <a:solidFill>
              <a:srgbClr val="44BBE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77547" y="4523215"/>
            <a:ext cx="0" cy="1345610"/>
          </a:xfrm>
          <a:prstGeom prst="line">
            <a:avLst/>
          </a:prstGeom>
          <a:ln w="25400" cap="rnd">
            <a:solidFill>
              <a:srgbClr val="FAAC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0A2796B-AF52-DB49-A6E6-D5A8B45C23AE}"/>
              </a:ext>
            </a:extLst>
          </p:cNvPr>
          <p:cNvSpPr txBox="1"/>
          <p:nvPr/>
        </p:nvSpPr>
        <p:spPr>
          <a:xfrm>
            <a:off x="523636" y="206982"/>
            <a:ext cx="8287393" cy="707886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Обзор сетевой инфраструктуры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бъект 1"/>
          <p:cNvSpPr txBox="1">
            <a:spLocks/>
          </p:cNvSpPr>
          <p:nvPr/>
        </p:nvSpPr>
        <p:spPr>
          <a:xfrm>
            <a:off x="9070662" y="4423006"/>
            <a:ext cx="3016563" cy="2106828"/>
          </a:xfrm>
          <a:prstGeom prst="rect">
            <a:avLst/>
          </a:prstGeom>
        </p:spPr>
        <p:txBody>
          <a:bodyPr vert="horz" lIns="109728" tIns="54864" rIns="109728" bIns="54864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u="none" kern="120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lvl2pPr>
            <a:lvl3pPr marL="90488" indent="-904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44BBE4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b="0" dirty="0">
                <a:latin typeface="Arial" panose="020B0604020202020204" pitchFamily="34" charset="0"/>
              </a:rPr>
              <a:t>5-level of SLA profile;</a:t>
            </a:r>
          </a:p>
          <a:p>
            <a:pPr marL="285750" indent="-285750">
              <a:buClr>
                <a:srgbClr val="44BBE4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b="0" dirty="0">
                <a:latin typeface="Arial" panose="020B0604020202020204" pitchFamily="34" charset="0"/>
              </a:rPr>
              <a:t>2 vendors, no NMS;</a:t>
            </a:r>
          </a:p>
          <a:p>
            <a:pPr marL="285750" indent="-285750">
              <a:buClr>
                <a:srgbClr val="44BBE4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b="0" dirty="0">
                <a:latin typeface="Arial" panose="020B0604020202020204" pitchFamily="34" charset="0"/>
              </a:rPr>
              <a:t>~ 12 Tb/s capacity;</a:t>
            </a:r>
          </a:p>
          <a:p>
            <a:pPr marL="285750" indent="-285750">
              <a:buClr>
                <a:srgbClr val="44BBE4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b="0" dirty="0">
                <a:latin typeface="Arial" panose="020B0604020202020204" pitchFamily="34" charset="0"/>
              </a:rPr>
              <a:t>~ 1.5 Tb/s international uplinks;</a:t>
            </a:r>
          </a:p>
          <a:p>
            <a:pPr marL="285750" indent="-285750">
              <a:buClr>
                <a:srgbClr val="44BBE4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b="0" dirty="0">
                <a:latin typeface="Arial" panose="020B0604020202020204" pitchFamily="34" charset="0"/>
              </a:rPr>
              <a:t>~ 6500 devices (WAN+MEN)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DEEA69D-A704-1B4C-ACD6-1B4B74D071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7573" y="215972"/>
            <a:ext cx="483170" cy="80144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F91A3F8-4969-3C48-A3A0-36F1C54EB8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15840" y="6222257"/>
            <a:ext cx="20574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6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65F52E-2E50-E344-A393-213B754197A2}"/>
              </a:ext>
            </a:extLst>
          </p:cNvPr>
          <p:cNvSpPr txBox="1"/>
          <p:nvPr/>
        </p:nvSpPr>
        <p:spPr>
          <a:xfrm>
            <a:off x="938783" y="3621585"/>
            <a:ext cx="2361743" cy="16511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Проектный офис по управлению локальными разработками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0DF41E9-3B2E-BD48-883C-0A4D5BCB9C02}"/>
              </a:ext>
            </a:extLst>
          </p:cNvPr>
          <p:cNvSpPr txBox="1"/>
          <p:nvPr/>
        </p:nvSpPr>
        <p:spPr>
          <a:xfrm>
            <a:off x="8085052" y="3778855"/>
            <a:ext cx="4007247" cy="287950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ru-RU"/>
            </a:defPPr>
            <a:lvl1pPr>
              <a:lnSpc>
                <a:spcPct val="130000"/>
              </a:lnSpc>
              <a:defRPr sz="1600">
                <a:latin typeface="Basis Grotesque Pro Light" panose="02000503040000020004" pitchFamily="2" charset="0"/>
                <a:cs typeface="Arial" panose="020B0604020202020204" pitchFamily="34" charset="0"/>
              </a:defRPr>
            </a:lvl1pPr>
          </a:lstStyle>
          <a:p>
            <a:r>
              <a:rPr lang="ru-RU" sz="2000" b="1" dirty="0">
                <a:latin typeface="Arial" panose="020B0604020202020204" pitchFamily="34" charset="0"/>
              </a:rPr>
              <a:t>Требования по локализации</a:t>
            </a:r>
            <a:r>
              <a:rPr lang="en-US" sz="2000" b="1" dirty="0">
                <a:latin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1700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700" dirty="0" err="1">
                <a:latin typeface="Arial" panose="020B0604020202020204" pitchFamily="34" charset="0"/>
              </a:rPr>
              <a:t>Правообладание</a:t>
            </a:r>
            <a:r>
              <a:rPr lang="en-US" sz="1700" dirty="0">
                <a:latin typeface="Arial" panose="020B0604020202020204" pitchFamily="34" charset="0"/>
              </a:rPr>
              <a:t>;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</a:rPr>
              <a:t>Поверхностный монтаж</a:t>
            </a:r>
            <a:r>
              <a:rPr lang="en-US" sz="1700" dirty="0">
                <a:latin typeface="Arial" panose="020B0604020202020204" pitchFamily="34" charset="0"/>
              </a:rPr>
              <a:t>;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</a:rPr>
              <a:t>Производство печатных плат</a:t>
            </a:r>
            <a:r>
              <a:rPr lang="en-US" sz="1700" dirty="0">
                <a:latin typeface="Arial" panose="020B0604020202020204" pitchFamily="34" charset="0"/>
              </a:rPr>
              <a:t>;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</a:rPr>
              <a:t>Исходные коды</a:t>
            </a:r>
            <a:r>
              <a:rPr lang="en-US" sz="1700" dirty="0">
                <a:latin typeface="Arial" panose="020B0604020202020204" pitchFamily="34" charset="0"/>
              </a:rPr>
              <a:t>;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</a:rPr>
              <a:t>Производство корпусов</a:t>
            </a:r>
            <a:r>
              <a:rPr lang="en-US" sz="1700" dirty="0">
                <a:latin typeface="Arial" panose="020B0604020202020204" pitchFamily="34" charset="0"/>
              </a:rPr>
              <a:t>;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</a:rPr>
              <a:t>Техническая поддержка</a:t>
            </a:r>
            <a:r>
              <a:rPr lang="en-US" sz="1700" dirty="0">
                <a:latin typeface="Arial" panose="020B0604020202020204" pitchFamily="34" charset="0"/>
              </a:rPr>
              <a:t>;</a:t>
            </a:r>
            <a:endParaRPr lang="ru-RU" sz="1700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</a:rPr>
              <a:t>ЭКБ (в перспективе)</a:t>
            </a:r>
            <a:r>
              <a:rPr lang="en-US" sz="1700" dirty="0">
                <a:latin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432264E3-8105-6F49-ABFC-F4550CD4C50C}"/>
              </a:ext>
            </a:extLst>
          </p:cNvPr>
          <p:cNvCxnSpPr>
            <a:cxnSpLocks/>
          </p:cNvCxnSpPr>
          <p:nvPr/>
        </p:nvCxnSpPr>
        <p:spPr>
          <a:xfrm>
            <a:off x="658811" y="3465513"/>
            <a:ext cx="10658475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Капля 28">
            <a:extLst>
              <a:ext uri="{FF2B5EF4-FFF2-40B4-BE49-F238E27FC236}">
                <a16:creationId xmlns:a16="http://schemas.microsoft.com/office/drawing/2014/main" xmlns="" id="{C9250D22-D4C3-6E4C-8DC7-0158667BB0B2}"/>
              </a:ext>
            </a:extLst>
          </p:cNvPr>
          <p:cNvSpPr/>
          <p:nvPr/>
        </p:nvSpPr>
        <p:spPr>
          <a:xfrm rot="13500000" flipH="1">
            <a:off x="8535212" y="2457822"/>
            <a:ext cx="834799" cy="834799"/>
          </a:xfrm>
          <a:prstGeom prst="teardrop">
            <a:avLst/>
          </a:prstGeom>
          <a:solidFill>
            <a:srgbClr val="77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0AB2F61-6ACF-BC45-9CFF-8DBC408DABE4}"/>
              </a:ext>
            </a:extLst>
          </p:cNvPr>
          <p:cNvSpPr txBox="1"/>
          <p:nvPr/>
        </p:nvSpPr>
        <p:spPr>
          <a:xfrm>
            <a:off x="8684613" y="2634635"/>
            <a:ext cx="535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Basis Grotesque Pro" panose="02000503030000020004" pitchFamily="2" charset="0"/>
              </a:rPr>
              <a:t>3</a:t>
            </a:r>
          </a:p>
        </p:txBody>
      </p:sp>
      <p:sp>
        <p:nvSpPr>
          <p:cNvPr id="32" name="Капля 31">
            <a:extLst>
              <a:ext uri="{FF2B5EF4-FFF2-40B4-BE49-F238E27FC236}">
                <a16:creationId xmlns:a16="http://schemas.microsoft.com/office/drawing/2014/main" xmlns="" id="{2AC85BA2-1C0C-CB42-93E9-972C346683C1}"/>
              </a:ext>
            </a:extLst>
          </p:cNvPr>
          <p:cNvSpPr/>
          <p:nvPr/>
        </p:nvSpPr>
        <p:spPr>
          <a:xfrm rot="13500000" flipH="1">
            <a:off x="5065578" y="2457821"/>
            <a:ext cx="834799" cy="834799"/>
          </a:xfrm>
          <a:prstGeom prst="teardrop">
            <a:avLst/>
          </a:prstGeom>
          <a:solidFill>
            <a:srgbClr val="77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C2A5D1B-C152-E04B-9169-B9FFCFFC32E9}"/>
              </a:ext>
            </a:extLst>
          </p:cNvPr>
          <p:cNvSpPr txBox="1"/>
          <p:nvPr/>
        </p:nvSpPr>
        <p:spPr>
          <a:xfrm>
            <a:off x="5214979" y="2634634"/>
            <a:ext cx="535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Basis Grotesque Pro" panose="02000503030000020004" pitchFamily="2" charset="0"/>
              </a:rPr>
              <a:t>2</a:t>
            </a:r>
          </a:p>
        </p:txBody>
      </p:sp>
      <p:sp>
        <p:nvSpPr>
          <p:cNvPr id="34" name="Капля 33">
            <a:extLst>
              <a:ext uri="{FF2B5EF4-FFF2-40B4-BE49-F238E27FC236}">
                <a16:creationId xmlns:a16="http://schemas.microsoft.com/office/drawing/2014/main" xmlns="" id="{9EFBE4F0-5242-A94C-ADC0-098CAC1817D5}"/>
              </a:ext>
            </a:extLst>
          </p:cNvPr>
          <p:cNvSpPr/>
          <p:nvPr/>
        </p:nvSpPr>
        <p:spPr>
          <a:xfrm rot="13500000" flipH="1">
            <a:off x="928586" y="2457821"/>
            <a:ext cx="834799" cy="834799"/>
          </a:xfrm>
          <a:prstGeom prst="teardrop">
            <a:avLst/>
          </a:prstGeom>
          <a:solidFill>
            <a:srgbClr val="77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2F646B9-CCF1-AA45-AB1B-677A47E3FBEC}"/>
              </a:ext>
            </a:extLst>
          </p:cNvPr>
          <p:cNvSpPr txBox="1"/>
          <p:nvPr/>
        </p:nvSpPr>
        <p:spPr>
          <a:xfrm>
            <a:off x="1077987" y="2634634"/>
            <a:ext cx="535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Basis Grotesque Pro" panose="02000503030000020004" pitchFamily="2" charset="0"/>
              </a:rPr>
              <a:t>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28136" y="3788380"/>
            <a:ext cx="3319823" cy="165109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ключевых разработок</a:t>
            </a:r>
          </a:p>
          <a:p>
            <a:pPr>
              <a:lnSpc>
                <a:spcPct val="13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(фиксированная и беспроводная связь)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0AB2F61-6ACF-BC45-9CFF-8DBC408DABE4}"/>
              </a:ext>
            </a:extLst>
          </p:cNvPr>
          <p:cNvSpPr txBox="1"/>
          <p:nvPr/>
        </p:nvSpPr>
        <p:spPr>
          <a:xfrm>
            <a:off x="9992575" y="2624748"/>
            <a:ext cx="535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asis Grotesque Pro" panose="02000503030000020004" pitchFamily="2" charset="0"/>
              </a:rPr>
              <a:t>5</a:t>
            </a:r>
            <a:endParaRPr lang="ru-RU" sz="2800" b="1" dirty="0">
              <a:solidFill>
                <a:schemeClr val="bg1"/>
              </a:solidFill>
              <a:latin typeface="Basis Grotesque Pro" panose="02000503030000020004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0A2796B-AF52-DB49-A6E6-D5A8B45C23AE}"/>
              </a:ext>
            </a:extLst>
          </p:cNvPr>
          <p:cNvSpPr txBox="1"/>
          <p:nvPr/>
        </p:nvSpPr>
        <p:spPr>
          <a:xfrm>
            <a:off x="874712" y="1016764"/>
            <a:ext cx="10658475" cy="584775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2014-2015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0A2796B-AF52-DB49-A6E6-D5A8B45C23AE}"/>
              </a:ext>
            </a:extLst>
          </p:cNvPr>
          <p:cNvSpPr txBox="1"/>
          <p:nvPr/>
        </p:nvSpPr>
        <p:spPr>
          <a:xfrm>
            <a:off x="804199" y="248206"/>
            <a:ext cx="8287393" cy="707886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Хронология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EDEEA69D-A704-1B4C-ACD6-1B4B74D07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7573" y="215972"/>
            <a:ext cx="483170" cy="801447"/>
          </a:xfrm>
          <a:prstGeom prst="rect">
            <a:avLst/>
          </a:prstGeom>
        </p:spPr>
      </p:pic>
      <p:sp>
        <p:nvSpPr>
          <p:cNvPr id="2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637451" y="6356350"/>
            <a:ext cx="317500" cy="365125"/>
          </a:xfrm>
        </p:spPr>
        <p:txBody>
          <a:bodyPr/>
          <a:lstStyle/>
          <a:p>
            <a:fld id="{BAAFC7E9-D734-497C-B5FE-687A9B680C32}" type="slidenum">
              <a:rPr lang="ru-RU" smtClean="0"/>
              <a:t>3</a:t>
            </a:fld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6098E3F-C8B2-B947-8532-944DE4137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15840" y="6222257"/>
            <a:ext cx="20574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1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0DF41E9-3B2E-BD48-883C-0A4D5BCB9C02}"/>
              </a:ext>
            </a:extLst>
          </p:cNvPr>
          <p:cNvSpPr txBox="1"/>
          <p:nvPr/>
        </p:nvSpPr>
        <p:spPr>
          <a:xfrm>
            <a:off x="4675345" y="3875273"/>
            <a:ext cx="3240087" cy="44730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ru-RU"/>
            </a:defPPr>
            <a:lvl1pPr>
              <a:lnSpc>
                <a:spcPct val="130000"/>
              </a:lnSpc>
              <a:defRPr sz="1600">
                <a:latin typeface="Basis Grotesque Pro Light" panose="02000503040000020004" pitchFamily="2" charset="0"/>
                <a:cs typeface="Arial" panose="020B0604020202020204" pitchFamily="34" charset="0"/>
              </a:defRPr>
            </a:lvl1pPr>
          </a:lstStyle>
          <a:p>
            <a:r>
              <a:rPr lang="ru-RU" sz="2000" b="1" dirty="0">
                <a:latin typeface="Arial" panose="020B0604020202020204" pitchFamily="34" charset="0"/>
              </a:rPr>
              <a:t>Закупки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432264E3-8105-6F49-ABFC-F4550CD4C50C}"/>
              </a:ext>
            </a:extLst>
          </p:cNvPr>
          <p:cNvCxnSpPr>
            <a:cxnSpLocks/>
          </p:cNvCxnSpPr>
          <p:nvPr/>
        </p:nvCxnSpPr>
        <p:spPr>
          <a:xfrm>
            <a:off x="658811" y="3465513"/>
            <a:ext cx="10658475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Капля 28">
            <a:extLst>
              <a:ext uri="{FF2B5EF4-FFF2-40B4-BE49-F238E27FC236}">
                <a16:creationId xmlns:a16="http://schemas.microsoft.com/office/drawing/2014/main" xmlns="" id="{C9250D22-D4C3-6E4C-8DC7-0158667BB0B2}"/>
              </a:ext>
            </a:extLst>
          </p:cNvPr>
          <p:cNvSpPr/>
          <p:nvPr/>
        </p:nvSpPr>
        <p:spPr>
          <a:xfrm rot="13500000" flipH="1">
            <a:off x="839371" y="2416285"/>
            <a:ext cx="834799" cy="834799"/>
          </a:xfrm>
          <a:prstGeom prst="teardrop">
            <a:avLst/>
          </a:prstGeom>
          <a:solidFill>
            <a:srgbClr val="77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0AB2F61-6ACF-BC45-9CFF-8DBC408DABE4}"/>
              </a:ext>
            </a:extLst>
          </p:cNvPr>
          <p:cNvSpPr txBox="1"/>
          <p:nvPr/>
        </p:nvSpPr>
        <p:spPr>
          <a:xfrm>
            <a:off x="988772" y="2593098"/>
            <a:ext cx="535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Basis Grotesque Pro" panose="02000503030000020004" pitchFamily="2" charset="0"/>
              </a:rPr>
              <a:t>4</a:t>
            </a:r>
          </a:p>
        </p:txBody>
      </p:sp>
      <p:sp>
        <p:nvSpPr>
          <p:cNvPr id="14" name="Капля 13">
            <a:extLst>
              <a:ext uri="{FF2B5EF4-FFF2-40B4-BE49-F238E27FC236}">
                <a16:creationId xmlns:a16="http://schemas.microsoft.com/office/drawing/2014/main" xmlns="" id="{C9250D22-D4C3-6E4C-8DC7-0158667BB0B2}"/>
              </a:ext>
            </a:extLst>
          </p:cNvPr>
          <p:cNvSpPr/>
          <p:nvPr/>
        </p:nvSpPr>
        <p:spPr>
          <a:xfrm rot="13500000" flipH="1">
            <a:off x="4674556" y="2432832"/>
            <a:ext cx="834799" cy="834799"/>
          </a:xfrm>
          <a:prstGeom prst="teardrop">
            <a:avLst/>
          </a:prstGeom>
          <a:solidFill>
            <a:srgbClr val="77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0AB2F61-6ACF-BC45-9CFF-8DBC408DABE4}"/>
              </a:ext>
            </a:extLst>
          </p:cNvPr>
          <p:cNvSpPr txBox="1"/>
          <p:nvPr/>
        </p:nvSpPr>
        <p:spPr>
          <a:xfrm>
            <a:off x="4823957" y="2609645"/>
            <a:ext cx="535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asis Grotesque Pro" panose="02000503030000020004" pitchFamily="2" charset="0"/>
              </a:rPr>
              <a:t>5</a:t>
            </a:r>
            <a:endParaRPr lang="ru-RU" sz="2800" b="1" dirty="0">
              <a:solidFill>
                <a:schemeClr val="bg1"/>
              </a:solidFill>
              <a:latin typeface="Basis Grotesque Pro" panose="02000503030000020004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8772" y="3660812"/>
            <a:ext cx="2239413" cy="129266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R&amp;D </a:t>
            </a:r>
          </a:p>
          <a:p>
            <a:pPr>
              <a:lnSpc>
                <a:spcPct val="13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Лаборатория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Тестовые зоны</a:t>
            </a:r>
          </a:p>
        </p:txBody>
      </p:sp>
      <p:sp>
        <p:nvSpPr>
          <p:cNvPr id="17" name="Капля 16">
            <a:extLst>
              <a:ext uri="{FF2B5EF4-FFF2-40B4-BE49-F238E27FC236}">
                <a16:creationId xmlns:a16="http://schemas.microsoft.com/office/drawing/2014/main" xmlns="" id="{C9250D22-D4C3-6E4C-8DC7-0158667BB0B2}"/>
              </a:ext>
            </a:extLst>
          </p:cNvPr>
          <p:cNvSpPr/>
          <p:nvPr/>
        </p:nvSpPr>
        <p:spPr>
          <a:xfrm rot="13500000" flipH="1">
            <a:off x="8687783" y="2416285"/>
            <a:ext cx="834799" cy="834799"/>
          </a:xfrm>
          <a:prstGeom prst="teardrop">
            <a:avLst/>
          </a:prstGeom>
          <a:solidFill>
            <a:srgbClr val="77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0AB2F61-6ACF-BC45-9CFF-8DBC408DABE4}"/>
              </a:ext>
            </a:extLst>
          </p:cNvPr>
          <p:cNvSpPr txBox="1"/>
          <p:nvPr/>
        </p:nvSpPr>
        <p:spPr>
          <a:xfrm>
            <a:off x="8837184" y="2593098"/>
            <a:ext cx="53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Basis Grotesque Pro" panose="02000503030000020004" pitchFamily="2" charset="0"/>
              </a:rPr>
              <a:t>6</a:t>
            </a:r>
            <a:endParaRPr lang="ru-RU" sz="2400" b="1" dirty="0">
              <a:solidFill>
                <a:schemeClr val="bg1"/>
              </a:solidFill>
              <a:latin typeface="Basis Grotesque Pro" panose="02000503030000020004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37184" y="3782296"/>
            <a:ext cx="2480103" cy="16511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Долгосрочный план внедрения отечественных решений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0A2796B-AF52-DB49-A6E6-D5A8B45C23AE}"/>
              </a:ext>
            </a:extLst>
          </p:cNvPr>
          <p:cNvSpPr txBox="1"/>
          <p:nvPr/>
        </p:nvSpPr>
        <p:spPr>
          <a:xfrm>
            <a:off x="874712" y="1016764"/>
            <a:ext cx="10658475" cy="584775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2016-2018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EDEEA69D-A704-1B4C-ACD6-1B4B74D07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7573" y="215972"/>
            <a:ext cx="483170" cy="801447"/>
          </a:xfrm>
          <a:prstGeom prst="rect">
            <a:avLst/>
          </a:prstGeom>
        </p:spPr>
      </p:pic>
      <p:sp>
        <p:nvSpPr>
          <p:cNvPr id="2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637451" y="6356350"/>
            <a:ext cx="317500" cy="365125"/>
          </a:xfrm>
        </p:spPr>
        <p:txBody>
          <a:bodyPr/>
          <a:lstStyle/>
          <a:p>
            <a:fld id="{BAAFC7E9-D734-497C-B5FE-687A9B680C32}" type="slidenum">
              <a:rPr lang="ru-RU" smtClean="0"/>
              <a:t>4</a:t>
            </a:fld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0A2796B-AF52-DB49-A6E6-D5A8B45C23AE}"/>
              </a:ext>
            </a:extLst>
          </p:cNvPr>
          <p:cNvSpPr txBox="1"/>
          <p:nvPr/>
        </p:nvSpPr>
        <p:spPr>
          <a:xfrm>
            <a:off x="804199" y="248206"/>
            <a:ext cx="8287393" cy="707886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Хронология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EFD559B-87F8-AB48-B938-51BD23E54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15840" y="6222257"/>
            <a:ext cx="20574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19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0A2796B-AF52-DB49-A6E6-D5A8B45C23AE}"/>
              </a:ext>
            </a:extLst>
          </p:cNvPr>
          <p:cNvSpPr txBox="1"/>
          <p:nvPr/>
        </p:nvSpPr>
        <p:spPr>
          <a:xfrm>
            <a:off x="890307" y="344951"/>
            <a:ext cx="10658475" cy="584775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Ростелеком сегодня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65F52E-2E50-E344-A393-213B754197A2}"/>
              </a:ext>
            </a:extLst>
          </p:cNvPr>
          <p:cNvSpPr txBox="1"/>
          <p:nvPr/>
        </p:nvSpPr>
        <p:spPr>
          <a:xfrm>
            <a:off x="886088" y="3030840"/>
            <a:ext cx="3240087" cy="261135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Оператор связи</a:t>
            </a:r>
          </a:p>
          <a:p>
            <a:pPr>
              <a:lnSpc>
                <a:spcPct val="13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Национальный телекоммуникационный лидер в предоставлении услуг связи и ИТ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9256D86-6928-3244-891A-0057B4940F9B}"/>
              </a:ext>
            </a:extLst>
          </p:cNvPr>
          <p:cNvSpPr txBox="1"/>
          <p:nvPr/>
        </p:nvSpPr>
        <p:spPr>
          <a:xfrm>
            <a:off x="8164663" y="3030840"/>
            <a:ext cx="3384119" cy="249299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Разработчик</a:t>
            </a:r>
          </a:p>
          <a:p>
            <a:pPr>
              <a:lnSpc>
                <a:spcPct val="13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Стартапы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Трансфер технологий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Собственные продукты</a:t>
            </a:r>
          </a:p>
          <a:p>
            <a:pPr>
              <a:lnSpc>
                <a:spcPct val="13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09A6F31-0E31-D74B-8308-8BA08C6AD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9788" y="2094815"/>
            <a:ext cx="744809" cy="74480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84DB9C62-9124-8940-A24F-CBCD7A655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164663" y="2094814"/>
            <a:ext cx="744809" cy="74480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ADD1D321-E2D0-4A46-9AFB-B5BBC1F68C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729028" y="2094814"/>
            <a:ext cx="744809" cy="74480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DF29F3A-A264-6E42-A3DC-A7C3D27EC444}"/>
              </a:ext>
            </a:extLst>
          </p:cNvPr>
          <p:cNvSpPr txBox="1"/>
          <p:nvPr/>
        </p:nvSpPr>
        <p:spPr>
          <a:xfrm>
            <a:off x="4745151" y="3110861"/>
            <a:ext cx="3205162" cy="173111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Интегратор</a:t>
            </a:r>
          </a:p>
          <a:p>
            <a:pPr>
              <a:lnSpc>
                <a:spcPct val="13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Развитие группы компаний «Ростелеком»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DEEA69D-A704-1B4C-ACD6-1B4B74D071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7573" y="215972"/>
            <a:ext cx="483170" cy="801447"/>
          </a:xfrm>
          <a:prstGeom prst="rect">
            <a:avLst/>
          </a:prstGeom>
        </p:spPr>
      </p:pic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637451" y="6356350"/>
            <a:ext cx="317500" cy="365125"/>
          </a:xfrm>
        </p:spPr>
        <p:txBody>
          <a:bodyPr/>
          <a:lstStyle/>
          <a:p>
            <a:fld id="{BAAFC7E9-D734-497C-B5FE-687A9B680C32}" type="slidenum">
              <a:rPr lang="ru-RU" smtClean="0"/>
              <a:t>5</a:t>
            </a:fld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B7695B1-4DC5-4949-8A6F-1AA0B5AB73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15840" y="6222257"/>
            <a:ext cx="20574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05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10" y="1"/>
            <a:ext cx="11041785" cy="6855209"/>
          </a:xfrm>
          <a:prstGeom prst="rect">
            <a:avLst/>
          </a:prstGeom>
        </p:spPr>
      </p:pic>
      <p:sp>
        <p:nvSpPr>
          <p:cNvPr id="6" name="Равнобедренный треугольник 5"/>
          <p:cNvSpPr/>
          <p:nvPr/>
        </p:nvSpPr>
        <p:spPr>
          <a:xfrm rot="10800000">
            <a:off x="1287966" y="2300"/>
            <a:ext cx="3555133" cy="682056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3776026" y="1605516"/>
            <a:ext cx="8415974" cy="1727964"/>
            <a:chOff x="3764120" y="1605516"/>
            <a:chExt cx="8415974" cy="1727964"/>
          </a:xfrm>
          <a:solidFill>
            <a:srgbClr val="2371BB"/>
          </a:solidFill>
        </p:grpSpPr>
        <p:sp>
          <p:nvSpPr>
            <p:cNvPr id="3" name="Параллелограмм 2"/>
            <p:cNvSpPr/>
            <p:nvPr/>
          </p:nvSpPr>
          <p:spPr>
            <a:xfrm>
              <a:off x="3764120" y="1605516"/>
              <a:ext cx="6553200" cy="1727964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9704744" y="1605516"/>
              <a:ext cx="2475350" cy="17279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883FB86-6D87-1F44-8207-C0120D2440D9}"/>
              </a:ext>
            </a:extLst>
          </p:cNvPr>
          <p:cNvSpPr txBox="1"/>
          <p:nvPr/>
        </p:nvSpPr>
        <p:spPr>
          <a:xfrm>
            <a:off x="4577549" y="1752601"/>
            <a:ext cx="7044102" cy="1323439"/>
          </a:xfrm>
          <a:prstGeom prst="rect">
            <a:avLst/>
          </a:prstGeom>
          <a:noFill/>
        </p:spPr>
        <p:txBody>
          <a:bodyPr wrap="square" lIns="0" rIns="89824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Дорожная карта развития</a:t>
            </a:r>
          </a:p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сетей 5</a:t>
            </a: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России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300"/>
            <a:ext cx="3048000" cy="6855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398218" y="868482"/>
            <a:ext cx="2656927" cy="1941806"/>
            <a:chOff x="211459" y="461046"/>
            <a:chExt cx="2553063" cy="1865897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EDEEA69D-A704-1B4C-ACD6-1B4B74D07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6688" y="461046"/>
              <a:ext cx="689969" cy="114447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D6D03DBC-3C8F-4B4F-B28A-E402C22F7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211459" y="1743836"/>
              <a:ext cx="2553063" cy="583107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17" y="4162101"/>
            <a:ext cx="1013163" cy="134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63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5661473" y="1175751"/>
            <a:ext cx="577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A4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разработки проекта Дорожной карты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0A2796B-AF52-DB49-A6E6-D5A8B45C23AE}"/>
              </a:ext>
            </a:extLst>
          </p:cNvPr>
          <p:cNvSpPr txBox="1"/>
          <p:nvPr/>
        </p:nvSpPr>
        <p:spPr>
          <a:xfrm>
            <a:off x="967758" y="152401"/>
            <a:ext cx="9258464" cy="492443"/>
          </a:xfrm>
          <a:prstGeom prst="rect">
            <a:avLst/>
          </a:prstGeom>
          <a:noFill/>
        </p:spPr>
        <p:txBody>
          <a:bodyPr wrap="square" lIns="0" rIns="89824" rtlCol="0">
            <a:spAutoFit/>
          </a:bodyPr>
          <a:lstStyle/>
          <a:p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Основания и принципы разработки Дорожной карты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1855E146-579E-5B48-8C89-723185D5D0B6}"/>
              </a:ext>
            </a:extLst>
          </p:cNvPr>
          <p:cNvSpPr/>
          <p:nvPr/>
        </p:nvSpPr>
        <p:spPr>
          <a:xfrm>
            <a:off x="1104735" y="1197102"/>
            <a:ext cx="3772065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-342900">
              <a:buClr>
                <a:srgbClr val="7700FF"/>
              </a:buClr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Президентом Российской Федерации принято решение о развитии высокотехнологичных направлений в рамках партнёрств Правительства и крупных компаний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911118" y="1266260"/>
            <a:ext cx="0" cy="1261874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1855E146-579E-5B48-8C89-723185D5D0B6}"/>
              </a:ext>
            </a:extLst>
          </p:cNvPr>
          <p:cNvSpPr/>
          <p:nvPr/>
        </p:nvSpPr>
        <p:spPr>
          <a:xfrm>
            <a:off x="1104736" y="2883762"/>
            <a:ext cx="2634661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-342900">
              <a:buClr>
                <a:srgbClr val="7700FF"/>
              </a:buClr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Ответственными за развитие мобильных сетей связи 5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определены ПАО «Ростелеком»</a:t>
            </a:r>
          </a:p>
          <a:p>
            <a:pPr marL="0" lvl="2" indent="-342900">
              <a:buClr>
                <a:srgbClr val="7700FF"/>
              </a:buClr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и ГК «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Ростех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»  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 flipV="1">
            <a:off x="911118" y="2866459"/>
            <a:ext cx="0" cy="1261874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xmlns="" id="{1855E146-579E-5B48-8C89-723185D5D0B6}"/>
              </a:ext>
            </a:extLst>
          </p:cNvPr>
          <p:cNvSpPr/>
          <p:nvPr/>
        </p:nvSpPr>
        <p:spPr>
          <a:xfrm>
            <a:off x="1104735" y="4836251"/>
            <a:ext cx="411900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-342900">
              <a:buClr>
                <a:srgbClr val="7700FF"/>
              </a:buClr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Трёхстороннее соглашение между Правительством Российской Федерации, ПАО «Ростелеком»  и  ГК «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Ростех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flipV="1">
            <a:off x="911118" y="4542860"/>
            <a:ext cx="0" cy="1261874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 descr="https://vtortehmix.ru/upload/iblock/4c8/rostek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191" y="3425504"/>
            <a:ext cx="1301981" cy="91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https://storage.myseldon.com/news_pict_1D/1D8674D1E8C83510794D133DADDBC1E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397" y="2896273"/>
            <a:ext cx="1553865" cy="69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5780797" y="1676399"/>
            <a:ext cx="2909093" cy="2109526"/>
          </a:xfrm>
          <a:prstGeom prst="rect">
            <a:avLst/>
          </a:prstGeom>
          <a:solidFill>
            <a:srgbClr val="28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8734754" y="1676399"/>
            <a:ext cx="2909093" cy="2109526"/>
          </a:xfrm>
          <a:prstGeom prst="rect">
            <a:avLst/>
          </a:prstGeom>
          <a:solidFill>
            <a:srgbClr val="225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8734754" y="3834074"/>
            <a:ext cx="2923847" cy="2109526"/>
          </a:xfrm>
          <a:prstGeom prst="rect">
            <a:avLst/>
          </a:prstGeom>
          <a:solidFill>
            <a:srgbClr val="1A4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5780797" y="3834074"/>
            <a:ext cx="2909093" cy="2109526"/>
          </a:xfrm>
          <a:prstGeom prst="rect">
            <a:avLst/>
          </a:prstGeom>
          <a:solidFill>
            <a:srgbClr val="225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7843398" y="2933699"/>
            <a:ext cx="1752600" cy="1752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943632" y="1818697"/>
            <a:ext cx="252529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Максимальное вовлечение в работу ведущих экспертов телекоммуникационной и смежных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отраслей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102080" y="1807472"/>
            <a:ext cx="2402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интересов     участников ИКТ-рынка при разработке дорожной карты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43631" y="4769486"/>
            <a:ext cx="2166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Открытость</a:t>
            </a:r>
          </a:p>
          <a:p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всех этапах формирования дорожной карты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311008" y="4538654"/>
            <a:ext cx="219396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Взаимоувязанность</a:t>
            </a:r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существующими документами</a:t>
            </a:r>
          </a:p>
          <a:p>
            <a:pPr algn="r"/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наработками в данной сфере</a:t>
            </a:r>
          </a:p>
        </p:txBody>
      </p:sp>
      <p:pic>
        <p:nvPicPr>
          <p:cNvPr id="4114" name="Рисунок 41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306" y="3251900"/>
            <a:ext cx="457200" cy="456279"/>
          </a:xfrm>
          <a:prstGeom prst="rect">
            <a:avLst/>
          </a:prstGeom>
        </p:spPr>
      </p:pic>
      <p:pic>
        <p:nvPicPr>
          <p:cNvPr id="4115" name="Рисунок 41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487" y="3963940"/>
            <a:ext cx="415645" cy="415645"/>
          </a:xfrm>
          <a:prstGeom prst="rect">
            <a:avLst/>
          </a:prstGeom>
        </p:spPr>
      </p:pic>
      <p:pic>
        <p:nvPicPr>
          <p:cNvPr id="4116" name="Рисунок 41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984" y="3259977"/>
            <a:ext cx="415645" cy="415645"/>
          </a:xfrm>
          <a:prstGeom prst="rect">
            <a:avLst/>
          </a:prstGeom>
        </p:spPr>
      </p:pic>
      <p:pic>
        <p:nvPicPr>
          <p:cNvPr id="4117" name="Рисунок 41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070" y="3962400"/>
            <a:ext cx="416484" cy="416484"/>
          </a:xfrm>
          <a:prstGeom prst="rect">
            <a:avLst/>
          </a:prstGeom>
        </p:spPr>
      </p:pic>
      <p:sp>
        <p:nvSpPr>
          <p:cNvPr id="123" name="Прямоугольник 122"/>
          <p:cNvSpPr/>
          <p:nvPr/>
        </p:nvSpPr>
        <p:spPr>
          <a:xfrm>
            <a:off x="617307" y="1"/>
            <a:ext cx="208620" cy="7972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53057"/>
              </a:solidFill>
            </a:endParaRPr>
          </a:p>
        </p:txBody>
      </p:sp>
      <p:sp>
        <p:nvSpPr>
          <p:cNvPr id="27" name="Номер слайда 3">
            <a:extLst>
              <a:ext uri="{FF2B5EF4-FFF2-40B4-BE49-F238E27FC236}">
                <a16:creationId xmlns:a16="http://schemas.microsoft.com/office/drawing/2014/main" xmlns="" id="{3280B9F7-503B-024F-867A-461523613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7451" y="6356350"/>
            <a:ext cx="317500" cy="365125"/>
          </a:xfrm>
        </p:spPr>
        <p:txBody>
          <a:bodyPr/>
          <a:lstStyle/>
          <a:p>
            <a:fld id="{BAAFC7E9-D734-497C-B5FE-687A9B680C32}" type="slidenum">
              <a:rPr lang="ru-RU" smtClean="0"/>
              <a:t>7</a:t>
            </a:fld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839F77F8-9193-9B46-9F39-C4CD705982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15840" y="6222257"/>
            <a:ext cx="20574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Рисунок 41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0"/>
            <a:ext cx="8373349" cy="6858000"/>
          </a:xfrm>
          <a:prstGeom prst="rect">
            <a:avLst/>
          </a:prstGeom>
        </p:spPr>
      </p:pic>
      <p:sp>
        <p:nvSpPr>
          <p:cNvPr id="31" name="Равнобедренный треугольник 30"/>
          <p:cNvSpPr/>
          <p:nvPr/>
        </p:nvSpPr>
        <p:spPr>
          <a:xfrm rot="10800000">
            <a:off x="5363870" y="2300"/>
            <a:ext cx="3555133" cy="682056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602592" y="2300"/>
            <a:ext cx="4512734" cy="6855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0A2796B-AF52-DB49-A6E6-D5A8B45C23AE}"/>
              </a:ext>
            </a:extLst>
          </p:cNvPr>
          <p:cNvSpPr txBox="1"/>
          <p:nvPr/>
        </p:nvSpPr>
        <p:spPr>
          <a:xfrm>
            <a:off x="967758" y="152401"/>
            <a:ext cx="7109442" cy="492443"/>
          </a:xfrm>
          <a:prstGeom prst="rect">
            <a:avLst/>
          </a:prstGeom>
          <a:noFill/>
        </p:spPr>
        <p:txBody>
          <a:bodyPr wrap="square" lIns="0" rIns="89824" rtlCol="0">
            <a:spAutoFit/>
          </a:bodyPr>
          <a:lstStyle/>
          <a:p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Существующий «задел» по развитию 5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7" name="Прямоугольник с двумя скругленными противолежащими углами 4096"/>
          <p:cNvSpPr/>
          <p:nvPr/>
        </p:nvSpPr>
        <p:spPr>
          <a:xfrm>
            <a:off x="696208" y="831096"/>
            <a:ext cx="4421773" cy="942208"/>
          </a:xfrm>
          <a:prstGeom prst="round2DiagRect">
            <a:avLst/>
          </a:prstGeom>
          <a:solidFill>
            <a:srgbClr val="237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883FB86-6D87-1F44-8207-C0120D2440D9}"/>
              </a:ext>
            </a:extLst>
          </p:cNvPr>
          <p:cNvSpPr txBox="1"/>
          <p:nvPr/>
        </p:nvSpPr>
        <p:spPr>
          <a:xfrm>
            <a:off x="1216060" y="957490"/>
            <a:ext cx="3758034" cy="646331"/>
          </a:xfrm>
          <a:prstGeom prst="rect">
            <a:avLst/>
          </a:prstGeom>
          <a:noFill/>
        </p:spPr>
        <p:txBody>
          <a:bodyPr wrap="square" lIns="0" rIns="89824" rtlCol="0">
            <a:spAutoFit/>
          </a:bodyPr>
          <a:lstStyle/>
          <a:p>
            <a:pPr marL="0" lvl="2">
              <a:buClr>
                <a:srgbClr val="7700FF"/>
              </a:buClr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разработке проекта дорожной карты учитываются: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00" name="Прямая соединительная линия 4099"/>
          <p:cNvCxnSpPr>
            <a:endCxn id="35" idx="0"/>
          </p:cNvCxnSpPr>
          <p:nvPr/>
        </p:nvCxnSpPr>
        <p:spPr>
          <a:xfrm>
            <a:off x="704720" y="1603820"/>
            <a:ext cx="4590" cy="4475992"/>
          </a:xfrm>
          <a:prstGeom prst="line">
            <a:avLst/>
          </a:prstGeom>
          <a:ln w="25400">
            <a:solidFill>
              <a:srgbClr val="2371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9" name="Прямая соединительная линия 4108"/>
          <p:cNvCxnSpPr/>
          <p:nvPr/>
        </p:nvCxnSpPr>
        <p:spPr>
          <a:xfrm>
            <a:off x="721346" y="2376274"/>
            <a:ext cx="38870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721346" y="3302083"/>
            <a:ext cx="38870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721346" y="4261178"/>
            <a:ext cx="38870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721346" y="5186987"/>
            <a:ext cx="38870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с двумя скругленными противолежащими углами 78"/>
          <p:cNvSpPr/>
          <p:nvPr/>
        </p:nvSpPr>
        <p:spPr>
          <a:xfrm>
            <a:off x="937770" y="1905270"/>
            <a:ext cx="6465466" cy="810854"/>
          </a:xfrm>
          <a:prstGeom prst="round2DiagRect">
            <a:avLst/>
          </a:prstGeom>
          <a:solidFill>
            <a:schemeClr val="bg1"/>
          </a:solidFill>
          <a:ln w="25400">
            <a:solidFill>
              <a:srgbClr val="23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270790" y="1975179"/>
            <a:ext cx="60959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buClr>
                <a:srgbClr val="7700FF"/>
              </a:buClr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«Информационная инфраструктура» национальной программы «Цифровая экономика»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 с двумя скругленными противолежащими углами 79"/>
          <p:cNvSpPr/>
          <p:nvPr/>
        </p:nvSpPr>
        <p:spPr>
          <a:xfrm>
            <a:off x="937770" y="2887391"/>
            <a:ext cx="6215274" cy="810854"/>
          </a:xfrm>
          <a:prstGeom prst="round2DiagRect">
            <a:avLst/>
          </a:prstGeom>
          <a:solidFill>
            <a:schemeClr val="bg1"/>
          </a:solidFill>
          <a:ln w="25400">
            <a:solidFill>
              <a:srgbClr val="23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с двумя скругленными противолежащими углами 80"/>
          <p:cNvSpPr/>
          <p:nvPr/>
        </p:nvSpPr>
        <p:spPr>
          <a:xfrm>
            <a:off x="937770" y="3869512"/>
            <a:ext cx="5891526" cy="810854"/>
          </a:xfrm>
          <a:prstGeom prst="round2DiagRect">
            <a:avLst/>
          </a:prstGeom>
          <a:solidFill>
            <a:schemeClr val="bg1"/>
          </a:solidFill>
          <a:ln w="25400">
            <a:solidFill>
              <a:srgbClr val="23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с двумя скругленными противолежащими углами 81"/>
          <p:cNvSpPr/>
          <p:nvPr/>
        </p:nvSpPr>
        <p:spPr>
          <a:xfrm>
            <a:off x="937770" y="4851632"/>
            <a:ext cx="5519101" cy="810854"/>
          </a:xfrm>
          <a:prstGeom prst="round2DiagRect">
            <a:avLst/>
          </a:prstGeom>
          <a:solidFill>
            <a:schemeClr val="bg1"/>
          </a:solidFill>
          <a:ln w="25400">
            <a:solidFill>
              <a:srgbClr val="23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F051A9E-1CD1-4171-91E4-6D6F08C5B4B8}"/>
              </a:ext>
            </a:extLst>
          </p:cNvPr>
          <p:cNvSpPr/>
          <p:nvPr/>
        </p:nvSpPr>
        <p:spPr>
          <a:xfrm>
            <a:off x="1270790" y="4884980"/>
            <a:ext cx="52060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buClr>
                <a:srgbClr val="7700FF"/>
              </a:buClr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Проект дорожной карты по развитию сквозной цифровой технологии «Технологии беспроводной связи»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AAFFCF9-9007-45D8-8BEC-272B37F8CBC4}"/>
              </a:ext>
            </a:extLst>
          </p:cNvPr>
          <p:cNvSpPr/>
          <p:nvPr/>
        </p:nvSpPr>
        <p:spPr>
          <a:xfrm>
            <a:off x="1274460" y="2985742"/>
            <a:ext cx="53539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buClr>
                <a:srgbClr val="7700FF"/>
              </a:buClr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Проект Концепции развития сетей связи 5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IMT-2020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2">
              <a:buClr>
                <a:srgbClr val="7700FF"/>
              </a:buClr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план ее реализации 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Минкомсвязь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России)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DCAEB5B-1B1B-48A1-9A8C-C62B1C0B1AD5}"/>
              </a:ext>
            </a:extLst>
          </p:cNvPr>
          <p:cNvSpPr/>
          <p:nvPr/>
        </p:nvSpPr>
        <p:spPr>
          <a:xfrm>
            <a:off x="1270790" y="3979353"/>
            <a:ext cx="55585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buClr>
                <a:srgbClr val="7700FF"/>
              </a:buClr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Проект Концепции по разработке и развитию сетей связи пятого поколения 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Минпромторг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России)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1" name="Овал 4110"/>
          <p:cNvSpPr/>
          <p:nvPr/>
        </p:nvSpPr>
        <p:spPr>
          <a:xfrm>
            <a:off x="636632" y="2300074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636632" y="3222304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636632" y="4197681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636632" y="5105691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TextBox 98"/>
          <p:cNvSpPr txBox="1"/>
          <p:nvPr/>
        </p:nvSpPr>
        <p:spPr>
          <a:xfrm>
            <a:off x="998332" y="21100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5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998332" y="30867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5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998332" y="40626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5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998332" y="50326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5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591897" y="1"/>
            <a:ext cx="208620" cy="75489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53057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717824" y="6161108"/>
            <a:ext cx="38870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с двумя скругленными противолежащими углами 33"/>
          <p:cNvSpPr/>
          <p:nvPr/>
        </p:nvSpPr>
        <p:spPr>
          <a:xfrm>
            <a:off x="934248" y="5825753"/>
            <a:ext cx="5173588" cy="810854"/>
          </a:xfrm>
          <a:prstGeom prst="round2DiagRect">
            <a:avLst/>
          </a:prstGeom>
          <a:solidFill>
            <a:schemeClr val="bg1"/>
          </a:solidFill>
          <a:ln w="25400">
            <a:solidFill>
              <a:srgbClr val="23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33110" y="6079812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4F051A9E-1CD1-4171-91E4-6D6F08C5B4B8}"/>
              </a:ext>
            </a:extLst>
          </p:cNvPr>
          <p:cNvSpPr/>
          <p:nvPr/>
        </p:nvSpPr>
        <p:spPr>
          <a:xfrm>
            <a:off x="1224170" y="5938793"/>
            <a:ext cx="52060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buClr>
                <a:srgbClr val="7700FF"/>
              </a:buClr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Описание комплексного решения создания сетей связи пятого поколения (ЦК НТИ)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68611" y="60332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5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994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0A2796B-AF52-DB49-A6E6-D5A8B45C23AE}"/>
              </a:ext>
            </a:extLst>
          </p:cNvPr>
          <p:cNvSpPr txBox="1"/>
          <p:nvPr/>
        </p:nvSpPr>
        <p:spPr>
          <a:xfrm>
            <a:off x="990600" y="152401"/>
            <a:ext cx="6972464" cy="492443"/>
          </a:xfrm>
          <a:prstGeom prst="rect">
            <a:avLst/>
          </a:prstGeom>
          <a:noFill/>
        </p:spPr>
        <p:txBody>
          <a:bodyPr wrap="square" lIns="0" rIns="89824" rtlCol="0">
            <a:spAutoFit/>
          </a:bodyPr>
          <a:lstStyle/>
          <a:p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положения Дорожной карты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454971" y="1259922"/>
            <a:ext cx="1454816" cy="394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391505" y="1259922"/>
            <a:ext cx="1454816" cy="394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9328039" y="1259922"/>
            <a:ext cx="1454816" cy="394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нцепция цифровой трансформации ЖКХ"/>
          <p:cNvSpPr txBox="1"/>
          <p:nvPr/>
        </p:nvSpPr>
        <p:spPr>
          <a:xfrm>
            <a:off x="878687" y="1899608"/>
            <a:ext cx="2603614" cy="656590"/>
          </a:xfrm>
          <a:prstGeom prst="rect">
            <a:avLst/>
          </a:prstGeom>
          <a:noFill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ts val="2200"/>
              </a:lnSpc>
            </a:pPr>
            <a:r>
              <a:rPr lang="ru-RU" sz="2200" dirty="0">
                <a:solidFill>
                  <a:srgbClr val="153057"/>
                </a:solidFill>
              </a:rPr>
              <a:t>Основные задачи: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33401" y="2520543"/>
            <a:ext cx="342776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Развёртывание инфраструктуры и выделение частот для мобильных сетей связи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5G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Запуск и стимулирование процессов разработки и производства отечественного телекоммуникационного оборудования и программного обеспечения для мобильных сетей связи 5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рынка потребительских решений на базе сетей связи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5G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319411" y="1899608"/>
            <a:ext cx="3599005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200" b="1" dirty="0">
                <a:solidFill>
                  <a:srgbClr val="15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Возможные целевые показатели</a:t>
            </a:r>
            <a:r>
              <a:rPr lang="en-US" sz="2200" b="1" dirty="0">
                <a:solidFill>
                  <a:srgbClr val="15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49411" y="2520544"/>
            <a:ext cx="310916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Объем производства и продаж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Количественные характеристики РИД и НИР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Обеспеченность кадрами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Обеспеченность и качество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научно-технологической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производственной инфраструктуры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809077" y="1899608"/>
            <a:ext cx="2562461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200" b="1" dirty="0">
                <a:solidFill>
                  <a:srgbClr val="15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мероприятий</a:t>
            </a:r>
            <a:r>
              <a:rPr lang="en-US" sz="2200" dirty="0">
                <a:solidFill>
                  <a:srgbClr val="15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385944" y="2520543"/>
            <a:ext cx="319645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Детализированный перечень мероприятий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Ответственные за реализацию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Сроки реализации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Вехи и ожидаемые результаты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Необходимое финансовое обеспечение</a:t>
            </a:r>
          </a:p>
        </p:txBody>
      </p:sp>
      <p:pic>
        <p:nvPicPr>
          <p:cNvPr id="3079" name="Рисунок 307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18" y="986325"/>
            <a:ext cx="820996" cy="819344"/>
          </a:xfrm>
          <a:prstGeom prst="rect">
            <a:avLst/>
          </a:prstGeom>
        </p:spPr>
      </p:pic>
      <p:pic>
        <p:nvPicPr>
          <p:cNvPr id="3080" name="Рисунок 30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822" y="986325"/>
            <a:ext cx="819344" cy="819344"/>
          </a:xfrm>
          <a:prstGeom prst="rect">
            <a:avLst/>
          </a:prstGeom>
        </p:spPr>
      </p:pic>
      <p:pic>
        <p:nvPicPr>
          <p:cNvPr id="3081" name="Рисунок 30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003" y="986325"/>
            <a:ext cx="820996" cy="819344"/>
          </a:xfrm>
          <a:prstGeom prst="rect">
            <a:avLst/>
          </a:prstGeom>
        </p:spPr>
      </p:pic>
      <p:sp>
        <p:nvSpPr>
          <p:cNvPr id="80" name="Прямоугольник 79"/>
          <p:cNvSpPr/>
          <p:nvPr/>
        </p:nvSpPr>
        <p:spPr>
          <a:xfrm>
            <a:off x="617307" y="1"/>
            <a:ext cx="208620" cy="7972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53057"/>
              </a:solidFill>
            </a:endParaRPr>
          </a:p>
        </p:txBody>
      </p:sp>
      <p:grpSp>
        <p:nvGrpSpPr>
          <p:cNvPr id="3090" name="Группа 3089"/>
          <p:cNvGrpSpPr/>
          <p:nvPr/>
        </p:nvGrpSpPr>
        <p:grpSpPr>
          <a:xfrm>
            <a:off x="412172" y="1438276"/>
            <a:ext cx="1087179" cy="2600325"/>
            <a:chOff x="7546673" y="-1600200"/>
            <a:chExt cx="1219200" cy="1219200"/>
          </a:xfrm>
        </p:grpSpPr>
        <p:cxnSp>
          <p:nvCxnSpPr>
            <p:cNvPr id="3089" name="Прямая соединительная линия 3088"/>
            <p:cNvCxnSpPr/>
            <p:nvPr/>
          </p:nvCxnSpPr>
          <p:spPr>
            <a:xfrm>
              <a:off x="7546673" y="-1600200"/>
              <a:ext cx="0" cy="1219200"/>
            </a:xfrm>
            <a:prstGeom prst="line">
              <a:avLst/>
            </a:prstGeom>
            <a:ln w="38100">
              <a:solidFill>
                <a:srgbClr val="1A43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 rot="16200000">
              <a:off x="8156273" y="-2209800"/>
              <a:ext cx="0" cy="1219200"/>
            </a:xfrm>
            <a:prstGeom prst="line">
              <a:avLst/>
            </a:prstGeom>
            <a:ln w="38100">
              <a:solidFill>
                <a:srgbClr val="1A43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Группа 90"/>
          <p:cNvGrpSpPr/>
          <p:nvPr/>
        </p:nvGrpSpPr>
        <p:grpSpPr>
          <a:xfrm rot="10800000">
            <a:off x="2186172" y="4476747"/>
            <a:ext cx="1747255" cy="2202712"/>
            <a:chOff x="7546673" y="-1600200"/>
            <a:chExt cx="1219200" cy="1219200"/>
          </a:xfrm>
        </p:grpSpPr>
        <p:cxnSp>
          <p:nvCxnSpPr>
            <p:cNvPr id="92" name="Прямая соединительная линия 91"/>
            <p:cNvCxnSpPr/>
            <p:nvPr/>
          </p:nvCxnSpPr>
          <p:spPr>
            <a:xfrm>
              <a:off x="7546673" y="-1600200"/>
              <a:ext cx="0" cy="1219200"/>
            </a:xfrm>
            <a:prstGeom prst="line">
              <a:avLst/>
            </a:prstGeom>
            <a:ln w="38100">
              <a:solidFill>
                <a:srgbClr val="1A43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 rot="16200000">
              <a:off x="8156273" y="-2209800"/>
              <a:ext cx="0" cy="1219200"/>
            </a:xfrm>
            <a:prstGeom prst="line">
              <a:avLst/>
            </a:prstGeom>
            <a:ln w="38100">
              <a:solidFill>
                <a:srgbClr val="1A43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Группа 93"/>
          <p:cNvGrpSpPr/>
          <p:nvPr/>
        </p:nvGrpSpPr>
        <p:grpSpPr>
          <a:xfrm>
            <a:off x="4347108" y="1438276"/>
            <a:ext cx="1087179" cy="2600325"/>
            <a:chOff x="7546673" y="-1600200"/>
            <a:chExt cx="1219200" cy="1219200"/>
          </a:xfrm>
        </p:grpSpPr>
        <p:cxnSp>
          <p:nvCxnSpPr>
            <p:cNvPr id="95" name="Прямая соединительная линия 94"/>
            <p:cNvCxnSpPr/>
            <p:nvPr/>
          </p:nvCxnSpPr>
          <p:spPr>
            <a:xfrm>
              <a:off x="7546673" y="-1600200"/>
              <a:ext cx="0" cy="1219200"/>
            </a:xfrm>
            <a:prstGeom prst="line">
              <a:avLst/>
            </a:prstGeom>
            <a:ln w="38100">
              <a:solidFill>
                <a:srgbClr val="1A43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 rot="16200000">
              <a:off x="8156273" y="-2209800"/>
              <a:ext cx="0" cy="1219200"/>
            </a:xfrm>
            <a:prstGeom prst="line">
              <a:avLst/>
            </a:prstGeom>
            <a:ln w="38100">
              <a:solidFill>
                <a:srgbClr val="1A43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Группа 99"/>
          <p:cNvGrpSpPr/>
          <p:nvPr/>
        </p:nvGrpSpPr>
        <p:grpSpPr>
          <a:xfrm>
            <a:off x="8283999" y="1438276"/>
            <a:ext cx="1087179" cy="2600325"/>
            <a:chOff x="7546673" y="-1600200"/>
            <a:chExt cx="1219200" cy="1219200"/>
          </a:xfrm>
        </p:grpSpPr>
        <p:cxnSp>
          <p:nvCxnSpPr>
            <p:cNvPr id="101" name="Прямая соединительная линия 100"/>
            <p:cNvCxnSpPr/>
            <p:nvPr/>
          </p:nvCxnSpPr>
          <p:spPr>
            <a:xfrm>
              <a:off x="7546673" y="-1600200"/>
              <a:ext cx="0" cy="1219200"/>
            </a:xfrm>
            <a:prstGeom prst="line">
              <a:avLst/>
            </a:prstGeom>
            <a:ln w="38100">
              <a:solidFill>
                <a:srgbClr val="1A43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 rot="16200000">
              <a:off x="8156273" y="-2209800"/>
              <a:ext cx="0" cy="1219200"/>
            </a:xfrm>
            <a:prstGeom prst="line">
              <a:avLst/>
            </a:prstGeom>
            <a:ln w="38100">
              <a:solidFill>
                <a:srgbClr val="1A43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Группа 112"/>
          <p:cNvGrpSpPr/>
          <p:nvPr/>
        </p:nvGrpSpPr>
        <p:grpSpPr>
          <a:xfrm rot="10800000">
            <a:off x="6118913" y="3962397"/>
            <a:ext cx="1747255" cy="2202712"/>
            <a:chOff x="7546673" y="-1600200"/>
            <a:chExt cx="1219200" cy="1219200"/>
          </a:xfrm>
        </p:grpSpPr>
        <p:cxnSp>
          <p:nvCxnSpPr>
            <p:cNvPr id="114" name="Прямая соединительная линия 113"/>
            <p:cNvCxnSpPr/>
            <p:nvPr/>
          </p:nvCxnSpPr>
          <p:spPr>
            <a:xfrm>
              <a:off x="7546673" y="-1600200"/>
              <a:ext cx="0" cy="1219200"/>
            </a:xfrm>
            <a:prstGeom prst="line">
              <a:avLst/>
            </a:prstGeom>
            <a:ln w="38100">
              <a:solidFill>
                <a:srgbClr val="1A43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 rot="16200000">
              <a:off x="8156273" y="-2209800"/>
              <a:ext cx="0" cy="1219200"/>
            </a:xfrm>
            <a:prstGeom prst="line">
              <a:avLst/>
            </a:prstGeom>
            <a:ln w="38100">
              <a:solidFill>
                <a:srgbClr val="1A43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Группа 118"/>
          <p:cNvGrpSpPr/>
          <p:nvPr/>
        </p:nvGrpSpPr>
        <p:grpSpPr>
          <a:xfrm rot="10800000">
            <a:off x="10051652" y="3962397"/>
            <a:ext cx="1747255" cy="2202712"/>
            <a:chOff x="7546673" y="-1600200"/>
            <a:chExt cx="1219200" cy="1219200"/>
          </a:xfrm>
        </p:grpSpPr>
        <p:cxnSp>
          <p:nvCxnSpPr>
            <p:cNvPr id="120" name="Прямая соединительная линия 119"/>
            <p:cNvCxnSpPr/>
            <p:nvPr/>
          </p:nvCxnSpPr>
          <p:spPr>
            <a:xfrm>
              <a:off x="7546673" y="-1600200"/>
              <a:ext cx="0" cy="1219200"/>
            </a:xfrm>
            <a:prstGeom prst="line">
              <a:avLst/>
            </a:prstGeom>
            <a:ln w="38100">
              <a:solidFill>
                <a:srgbClr val="1A43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 rot="16200000">
              <a:off x="8156273" y="-2209800"/>
              <a:ext cx="0" cy="1219200"/>
            </a:xfrm>
            <a:prstGeom prst="line">
              <a:avLst/>
            </a:prstGeom>
            <a:ln w="38100">
              <a:solidFill>
                <a:srgbClr val="1A43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Номер слайда 3">
            <a:extLst>
              <a:ext uri="{FF2B5EF4-FFF2-40B4-BE49-F238E27FC236}">
                <a16:creationId xmlns:a16="http://schemas.microsoft.com/office/drawing/2014/main" xmlns="" id="{6083AE6E-62DE-8945-9C94-849852B8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7451" y="6356350"/>
            <a:ext cx="317500" cy="365125"/>
          </a:xfrm>
        </p:spPr>
        <p:txBody>
          <a:bodyPr/>
          <a:lstStyle/>
          <a:p>
            <a:fld id="{BAAFC7E9-D734-497C-B5FE-687A9B680C32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0554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5937</TotalTime>
  <Words>667</Words>
  <Application>Microsoft Office PowerPoint</Application>
  <PresentationFormat>Широкоэкранный</PresentationFormat>
  <Paragraphs>155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Basis Grotesque Pro</vt:lpstr>
      <vt:lpstr>Basis Grotesque Pro Light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Ханенков Сергей Вячеславович</dc:creator>
  <cp:lastModifiedBy>user</cp:lastModifiedBy>
  <cp:revision>378</cp:revision>
  <cp:lastPrinted>2018-12-28T09:29:02Z</cp:lastPrinted>
  <dcterms:created xsi:type="dcterms:W3CDTF">2018-09-18T08:51:38Z</dcterms:created>
  <dcterms:modified xsi:type="dcterms:W3CDTF">2019-09-15T16:57:53Z</dcterms:modified>
</cp:coreProperties>
</file>