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47" r:id="rId2"/>
    <p:sldMasterId id="2147483766" r:id="rId3"/>
    <p:sldMasterId id="2147483785" r:id="rId4"/>
  </p:sldMasterIdLst>
  <p:notesMasterIdLst>
    <p:notesMasterId r:id="rId17"/>
  </p:notesMasterIdLst>
  <p:handoutMasterIdLst>
    <p:handoutMasterId r:id="rId18"/>
  </p:handoutMasterIdLst>
  <p:sldIdLst>
    <p:sldId id="377" r:id="rId5"/>
    <p:sldId id="381" r:id="rId6"/>
    <p:sldId id="365" r:id="rId7"/>
    <p:sldId id="378" r:id="rId8"/>
    <p:sldId id="376" r:id="rId9"/>
    <p:sldId id="383" r:id="rId10"/>
    <p:sldId id="384" r:id="rId11"/>
    <p:sldId id="385" r:id="rId12"/>
    <p:sldId id="380" r:id="rId13"/>
    <p:sldId id="369" r:id="rId14"/>
    <p:sldId id="387" r:id="rId15"/>
    <p:sldId id="358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8" userDrawn="1">
          <p15:clr>
            <a:srgbClr val="A4A3A4"/>
          </p15:clr>
        </p15:guide>
        <p15:guide id="2" orient="horz" pos="1956" userDrawn="1">
          <p15:clr>
            <a:srgbClr val="A4A3A4"/>
          </p15:clr>
        </p15:guide>
        <p15:guide id="3" orient="horz" pos="1298" userDrawn="1">
          <p15:clr>
            <a:srgbClr val="A4A3A4"/>
          </p15:clr>
        </p15:guide>
        <p15:guide id="4" orient="horz" pos="4178" userDrawn="1">
          <p15:clr>
            <a:srgbClr val="A4A3A4"/>
          </p15:clr>
        </p15:guide>
        <p15:guide id="5" pos="36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4C7"/>
    <a:srgbClr val="10A42C"/>
    <a:srgbClr val="003399"/>
    <a:srgbClr val="4F8D8F"/>
    <a:srgbClr val="A47C97"/>
    <a:srgbClr val="6A8496"/>
    <a:srgbClr val="6D6E70"/>
    <a:srgbClr val="C0A3FB"/>
    <a:srgbClr val="DE0000"/>
    <a:srgbClr val="40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0405" autoAdjust="0"/>
  </p:normalViewPr>
  <p:slideViewPr>
    <p:cSldViewPr snapToGrid="0" showGuides="1">
      <p:cViewPr varScale="1">
        <p:scale>
          <a:sx n="100" d="100"/>
          <a:sy n="100" d="100"/>
        </p:scale>
        <p:origin x="402" y="72"/>
      </p:cViewPr>
      <p:guideLst>
        <p:guide orient="horz" pos="1548"/>
        <p:guide orient="horz" pos="1956"/>
        <p:guide orient="horz" pos="1298"/>
        <p:guide orient="horz" pos="4178"/>
        <p:guide pos="36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F5CE8-9845-42C9-AF38-4C2FC3C3C5B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4940E98-A2C0-43D0-900A-E592B2104847}">
      <dgm:prSet phldrT="[Текст]"/>
      <dgm:spPr>
        <a:solidFill>
          <a:srgbClr val="4F8D8F">
            <a:alpha val="75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Государство</a:t>
          </a:r>
          <a:endParaRPr lang="ru-RU" b="1" dirty="0">
            <a:solidFill>
              <a:schemeClr val="bg1"/>
            </a:solidFill>
          </a:endParaRPr>
        </a:p>
      </dgm:t>
    </dgm:pt>
    <dgm:pt modelId="{58201A55-716E-4133-B99E-38472E3BC41B}" type="parTrans" cxnId="{2D782388-565B-439E-967F-B6055A70F764}">
      <dgm:prSet/>
      <dgm:spPr/>
      <dgm:t>
        <a:bodyPr/>
        <a:lstStyle/>
        <a:p>
          <a:endParaRPr lang="ru-RU"/>
        </a:p>
      </dgm:t>
    </dgm:pt>
    <dgm:pt modelId="{11DCA132-5898-458D-8AE8-2A7608D73930}" type="sibTrans" cxnId="{2D782388-565B-439E-967F-B6055A70F764}">
      <dgm:prSet/>
      <dgm:spPr/>
      <dgm:t>
        <a:bodyPr/>
        <a:lstStyle/>
        <a:p>
          <a:endParaRPr lang="ru-RU"/>
        </a:p>
      </dgm:t>
    </dgm:pt>
    <dgm:pt modelId="{1EA44F4B-FA02-44F4-92D3-A28F6E6D6B71}">
      <dgm:prSet phldrT="[Текст]"/>
      <dgm:spPr>
        <a:solidFill>
          <a:srgbClr val="A47C97">
            <a:alpha val="75000"/>
          </a:srgb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Операторы связи</a:t>
          </a:r>
          <a:endParaRPr lang="ru-RU" b="1" dirty="0">
            <a:solidFill>
              <a:schemeClr val="bg1"/>
            </a:solidFill>
          </a:endParaRPr>
        </a:p>
      </dgm:t>
    </dgm:pt>
    <dgm:pt modelId="{6239631F-1F36-466B-86D1-F31FD858EED8}" type="parTrans" cxnId="{1903D532-B809-4E46-A756-177F26D188A1}">
      <dgm:prSet/>
      <dgm:spPr/>
      <dgm:t>
        <a:bodyPr/>
        <a:lstStyle/>
        <a:p>
          <a:endParaRPr lang="ru-RU"/>
        </a:p>
      </dgm:t>
    </dgm:pt>
    <dgm:pt modelId="{FBDFA552-9779-469A-AD42-DF909045DBA1}" type="sibTrans" cxnId="{1903D532-B809-4E46-A756-177F26D188A1}">
      <dgm:prSet/>
      <dgm:spPr/>
      <dgm:t>
        <a:bodyPr/>
        <a:lstStyle/>
        <a:p>
          <a:endParaRPr lang="ru-RU"/>
        </a:p>
      </dgm:t>
    </dgm:pt>
    <dgm:pt modelId="{F74D0B47-9F5A-490F-BA92-5818979DC82E}">
      <dgm:prSet phldrT="[Текст]" custT="1"/>
      <dgm:spPr>
        <a:solidFill>
          <a:srgbClr val="6174C7">
            <a:alpha val="74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Абоненты</a:t>
          </a:r>
          <a:endParaRPr lang="ru-RU" sz="1200" b="1" dirty="0">
            <a:solidFill>
              <a:schemeClr val="bg1"/>
            </a:solidFill>
          </a:endParaRPr>
        </a:p>
      </dgm:t>
    </dgm:pt>
    <dgm:pt modelId="{54AE50C7-C2D4-4224-849A-A3DCB7BB5F84}" type="parTrans" cxnId="{61410F7E-BCEA-4D0E-8508-C97FD4EA3604}">
      <dgm:prSet/>
      <dgm:spPr/>
      <dgm:t>
        <a:bodyPr/>
        <a:lstStyle/>
        <a:p>
          <a:endParaRPr lang="ru-RU"/>
        </a:p>
      </dgm:t>
    </dgm:pt>
    <dgm:pt modelId="{982B22E1-36EB-4B7D-9B4F-1E4CCD78800A}" type="sibTrans" cxnId="{61410F7E-BCEA-4D0E-8508-C97FD4EA3604}">
      <dgm:prSet/>
      <dgm:spPr/>
      <dgm:t>
        <a:bodyPr/>
        <a:lstStyle/>
        <a:p>
          <a:endParaRPr lang="ru-RU"/>
        </a:p>
      </dgm:t>
    </dgm:pt>
    <dgm:pt modelId="{AEBC4ABE-F0B5-46D7-A166-C938B0470F8B}" type="pres">
      <dgm:prSet presAssocID="{D80F5CE8-9845-42C9-AF38-4C2FC3C3C5B5}" presName="compositeShape" presStyleCnt="0">
        <dgm:presLayoutVars>
          <dgm:chMax val="7"/>
          <dgm:dir/>
          <dgm:resizeHandles val="exact"/>
        </dgm:presLayoutVars>
      </dgm:prSet>
      <dgm:spPr/>
    </dgm:pt>
    <dgm:pt modelId="{0051A63E-80A7-4534-BDD5-350FEA6357B2}" type="pres">
      <dgm:prSet presAssocID="{B4940E98-A2C0-43D0-900A-E592B2104847}" presName="circ1" presStyleLbl="vennNode1" presStyleIdx="0" presStyleCnt="3" custLinFactNeighborX="1953" custLinFactNeighborY="-22005"/>
      <dgm:spPr/>
      <dgm:t>
        <a:bodyPr/>
        <a:lstStyle/>
        <a:p>
          <a:endParaRPr lang="ru-RU"/>
        </a:p>
      </dgm:t>
    </dgm:pt>
    <dgm:pt modelId="{8C50401A-A59E-4604-AC66-0DA4C7A47339}" type="pres">
      <dgm:prSet presAssocID="{B4940E98-A2C0-43D0-900A-E592B210484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0A4AE-B8F3-43BD-BE9E-D9E46B511146}" type="pres">
      <dgm:prSet presAssocID="{1EA44F4B-FA02-44F4-92D3-A28F6E6D6B71}" presName="circ2" presStyleLbl="vennNode1" presStyleIdx="1" presStyleCnt="3" custLinFactNeighborX="1147" custLinFactNeighborY="-13257"/>
      <dgm:spPr/>
      <dgm:t>
        <a:bodyPr/>
        <a:lstStyle/>
        <a:p>
          <a:endParaRPr lang="ru-RU"/>
        </a:p>
      </dgm:t>
    </dgm:pt>
    <dgm:pt modelId="{C1D19033-B50F-46CD-802E-A2C3F4FCD6E1}" type="pres">
      <dgm:prSet presAssocID="{1EA44F4B-FA02-44F4-92D3-A28F6E6D6B7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5747A-827D-4BC4-A684-2AEFCA0C9D07}" type="pres">
      <dgm:prSet presAssocID="{F74D0B47-9F5A-490F-BA92-5818979DC82E}" presName="circ3" presStyleLbl="vennNode1" presStyleIdx="2" presStyleCnt="3" custLinFactNeighborX="-1256" custLinFactNeighborY="-11346"/>
      <dgm:spPr/>
      <dgm:t>
        <a:bodyPr/>
        <a:lstStyle/>
        <a:p>
          <a:endParaRPr lang="ru-RU"/>
        </a:p>
      </dgm:t>
    </dgm:pt>
    <dgm:pt modelId="{F0F2CE2E-D313-48DD-8770-78DD097DB3D7}" type="pres">
      <dgm:prSet presAssocID="{F74D0B47-9F5A-490F-BA92-5818979DC82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234AC9-5485-4C57-AF82-BE62755D6C97}" type="presOf" srcId="{1EA44F4B-FA02-44F4-92D3-A28F6E6D6B71}" destId="{C1D19033-B50F-46CD-802E-A2C3F4FCD6E1}" srcOrd="1" destOrd="0" presId="urn:microsoft.com/office/officeart/2005/8/layout/venn1"/>
    <dgm:cxn modelId="{0932317C-C62E-4F4B-8390-D0A6C47C3D93}" type="presOf" srcId="{1EA44F4B-FA02-44F4-92D3-A28F6E6D6B71}" destId="{9DD0A4AE-B8F3-43BD-BE9E-D9E46B511146}" srcOrd="0" destOrd="0" presId="urn:microsoft.com/office/officeart/2005/8/layout/venn1"/>
    <dgm:cxn modelId="{2D782388-565B-439E-967F-B6055A70F764}" srcId="{D80F5CE8-9845-42C9-AF38-4C2FC3C3C5B5}" destId="{B4940E98-A2C0-43D0-900A-E592B2104847}" srcOrd="0" destOrd="0" parTransId="{58201A55-716E-4133-B99E-38472E3BC41B}" sibTransId="{11DCA132-5898-458D-8AE8-2A7608D73930}"/>
    <dgm:cxn modelId="{D9B03F6D-C1B7-4DC2-9555-8223A13808A7}" type="presOf" srcId="{B4940E98-A2C0-43D0-900A-E592B2104847}" destId="{0051A63E-80A7-4534-BDD5-350FEA6357B2}" srcOrd="0" destOrd="0" presId="urn:microsoft.com/office/officeart/2005/8/layout/venn1"/>
    <dgm:cxn modelId="{AE52E289-5581-4DDB-BA6A-A662FF83BB26}" type="presOf" srcId="{F74D0B47-9F5A-490F-BA92-5818979DC82E}" destId="{F0F2CE2E-D313-48DD-8770-78DD097DB3D7}" srcOrd="1" destOrd="0" presId="urn:microsoft.com/office/officeart/2005/8/layout/venn1"/>
    <dgm:cxn modelId="{86D441DA-F477-427F-BCF3-735408630837}" type="presOf" srcId="{F74D0B47-9F5A-490F-BA92-5818979DC82E}" destId="{E645747A-827D-4BC4-A684-2AEFCA0C9D07}" srcOrd="0" destOrd="0" presId="urn:microsoft.com/office/officeart/2005/8/layout/venn1"/>
    <dgm:cxn modelId="{63813AD1-55C2-47ED-8CCA-C40BB174BDD9}" type="presOf" srcId="{B4940E98-A2C0-43D0-900A-E592B2104847}" destId="{8C50401A-A59E-4604-AC66-0DA4C7A47339}" srcOrd="1" destOrd="0" presId="urn:microsoft.com/office/officeart/2005/8/layout/venn1"/>
    <dgm:cxn modelId="{9B54B925-ACBF-481D-B595-C8F16AEF09FD}" type="presOf" srcId="{D80F5CE8-9845-42C9-AF38-4C2FC3C3C5B5}" destId="{AEBC4ABE-F0B5-46D7-A166-C938B0470F8B}" srcOrd="0" destOrd="0" presId="urn:microsoft.com/office/officeart/2005/8/layout/venn1"/>
    <dgm:cxn modelId="{61410F7E-BCEA-4D0E-8508-C97FD4EA3604}" srcId="{D80F5CE8-9845-42C9-AF38-4C2FC3C3C5B5}" destId="{F74D0B47-9F5A-490F-BA92-5818979DC82E}" srcOrd="2" destOrd="0" parTransId="{54AE50C7-C2D4-4224-849A-A3DCB7BB5F84}" sibTransId="{982B22E1-36EB-4B7D-9B4F-1E4CCD78800A}"/>
    <dgm:cxn modelId="{1903D532-B809-4E46-A756-177F26D188A1}" srcId="{D80F5CE8-9845-42C9-AF38-4C2FC3C3C5B5}" destId="{1EA44F4B-FA02-44F4-92D3-A28F6E6D6B71}" srcOrd="1" destOrd="0" parTransId="{6239631F-1F36-466B-86D1-F31FD858EED8}" sibTransId="{FBDFA552-9779-469A-AD42-DF909045DBA1}"/>
    <dgm:cxn modelId="{178CC40C-8B70-43F4-BA8B-83B70E78529C}" type="presParOf" srcId="{AEBC4ABE-F0B5-46D7-A166-C938B0470F8B}" destId="{0051A63E-80A7-4534-BDD5-350FEA6357B2}" srcOrd="0" destOrd="0" presId="urn:microsoft.com/office/officeart/2005/8/layout/venn1"/>
    <dgm:cxn modelId="{010E60F1-F8A8-47B4-B719-B461F6B751D9}" type="presParOf" srcId="{AEBC4ABE-F0B5-46D7-A166-C938B0470F8B}" destId="{8C50401A-A59E-4604-AC66-0DA4C7A47339}" srcOrd="1" destOrd="0" presId="urn:microsoft.com/office/officeart/2005/8/layout/venn1"/>
    <dgm:cxn modelId="{5559000E-838A-44C2-AAA1-748673CAA87F}" type="presParOf" srcId="{AEBC4ABE-F0B5-46D7-A166-C938B0470F8B}" destId="{9DD0A4AE-B8F3-43BD-BE9E-D9E46B511146}" srcOrd="2" destOrd="0" presId="urn:microsoft.com/office/officeart/2005/8/layout/venn1"/>
    <dgm:cxn modelId="{DCAE51BB-B6F1-41EF-9591-985C4007546F}" type="presParOf" srcId="{AEBC4ABE-F0B5-46D7-A166-C938B0470F8B}" destId="{C1D19033-B50F-46CD-802E-A2C3F4FCD6E1}" srcOrd="3" destOrd="0" presId="urn:microsoft.com/office/officeart/2005/8/layout/venn1"/>
    <dgm:cxn modelId="{A51061B4-1C26-49A1-8A55-B85E86439463}" type="presParOf" srcId="{AEBC4ABE-F0B5-46D7-A166-C938B0470F8B}" destId="{E645747A-827D-4BC4-A684-2AEFCA0C9D07}" srcOrd="4" destOrd="0" presId="urn:microsoft.com/office/officeart/2005/8/layout/venn1"/>
    <dgm:cxn modelId="{8A03BD67-162C-4860-9081-1BADBE2DFE70}" type="presParOf" srcId="{AEBC4ABE-F0B5-46D7-A166-C938B0470F8B}" destId="{F0F2CE2E-D313-48DD-8770-78DD097DB3D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1A63E-80A7-4534-BDD5-350FEA6357B2}">
      <dsp:nvSpPr>
        <dsp:cNvPr id="0" name=""/>
        <dsp:cNvSpPr/>
      </dsp:nvSpPr>
      <dsp:spPr>
        <a:xfrm>
          <a:off x="1433771" y="0"/>
          <a:ext cx="1754830" cy="1754830"/>
        </a:xfrm>
        <a:prstGeom prst="ellipse">
          <a:avLst/>
        </a:prstGeom>
        <a:solidFill>
          <a:srgbClr val="4F8D8F">
            <a:alpha val="75000"/>
          </a:srgb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Государство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1667749" y="307095"/>
        <a:ext cx="1286875" cy="789673"/>
      </dsp:txXfrm>
    </dsp:sp>
    <dsp:sp modelId="{9DD0A4AE-B8F3-43BD-BE9E-D9E46B511146}">
      <dsp:nvSpPr>
        <dsp:cNvPr id="0" name=""/>
        <dsp:cNvSpPr/>
      </dsp:nvSpPr>
      <dsp:spPr>
        <a:xfrm>
          <a:off x="2052829" y="900690"/>
          <a:ext cx="1754830" cy="1754830"/>
        </a:xfrm>
        <a:prstGeom prst="ellipse">
          <a:avLst/>
        </a:prstGeom>
        <a:solidFill>
          <a:srgbClr val="A47C97">
            <a:alpha val="75000"/>
          </a:srgb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Операторы связи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589515" y="1354021"/>
        <a:ext cx="1052898" cy="965156"/>
      </dsp:txXfrm>
    </dsp:sp>
    <dsp:sp modelId="{E645747A-827D-4BC4-A684-2AEFCA0C9D07}">
      <dsp:nvSpPr>
        <dsp:cNvPr id="0" name=""/>
        <dsp:cNvSpPr/>
      </dsp:nvSpPr>
      <dsp:spPr>
        <a:xfrm>
          <a:off x="744257" y="934225"/>
          <a:ext cx="1754830" cy="1754830"/>
        </a:xfrm>
        <a:prstGeom prst="ellipse">
          <a:avLst/>
        </a:prstGeom>
        <a:solidFill>
          <a:srgbClr val="6174C7">
            <a:alpha val="74000"/>
          </a:srgb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Абоненты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09504" y="1387556"/>
        <a:ext cx="1052898" cy="965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583334D-5D7F-4861-B009-18B7D287FE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081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DD529F-6BF9-42F3-91CD-847E9B90FC08}" type="datetimeFigureOut">
              <a:rPr lang="ru-RU"/>
              <a:pPr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0E641EE-37D7-45C7-9CB6-DF177CA305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13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9pPr>
          </a:lstStyle>
          <a:p>
            <a:fld id="{926E27FB-5F67-4879-A56D-B99A35D9F8C8}" type="slidenum">
              <a:rPr lang="en-US" altLang="ru-RU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ru-RU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1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0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60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18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91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Helvetica" panose="020B0604020202020204" pitchFamily="34" charset="0"/>
              </a:defRPr>
            </a:lvl9pPr>
          </a:lstStyle>
          <a:p>
            <a:fld id="{926E27FB-5F67-4879-A56D-B99A35D9F8C8}" type="slidenum">
              <a:rPr lang="en-US" altLang="ru-RU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ru-RU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1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1" y="-172624"/>
            <a:ext cx="8154309" cy="703062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85758" y="1393713"/>
            <a:ext cx="2596650" cy="192693"/>
          </a:xfrm>
        </p:spPr>
        <p:txBody>
          <a:bodyPr lIns="0" tIns="0" rIns="0" bIns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12/6/2010(место для проставления грифа конфиденциальности) ОАО «Мобильные ТелеСистемы», г.Москва ул. Марксистская, д.4</a:t>
            </a:r>
            <a:endParaRPr lang="ru-RU" dirty="0"/>
          </a:p>
        </p:txBody>
      </p:sp>
      <p:sp>
        <p:nvSpPr>
          <p:cNvPr id="9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985758" y="2422568"/>
            <a:ext cx="4443492" cy="1840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Заголовок презентации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длиной не более четырёх строк, шрифт</a:t>
            </a:r>
            <a:r>
              <a:rPr lang="en-US" dirty="0" smtClean="0"/>
              <a:t> 28pt</a:t>
            </a:r>
            <a:endParaRPr lang="ru-RU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9" y="4934949"/>
            <a:ext cx="3292327" cy="743024"/>
          </a:xfrm>
          <a:prstGeom prst="rect">
            <a:avLst/>
          </a:prstGeom>
        </p:spPr>
      </p:pic>
      <p:sp>
        <p:nvSpPr>
          <p:cNvPr id="11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985758" y="1812956"/>
            <a:ext cx="4050000" cy="3492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департамента</a:t>
            </a:r>
            <a:br>
              <a:rPr lang="ru-RU" dirty="0" smtClean="0"/>
            </a:br>
            <a:r>
              <a:rPr lang="ru-RU" dirty="0" smtClean="0"/>
              <a:t>ФИО и 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0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8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8561052E-F4F9-4DFF-9EC5-620A946F1531}" type="slidenum">
              <a:rPr 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39751" y="1828800"/>
            <a:ext cx="4041775" cy="402120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4762800" y="1828800"/>
            <a:ext cx="3844800" cy="40212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9212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+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1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0F36BDCC-8228-4ADF-9376-5023772C7807}" type="slidenum">
              <a:rPr 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00" y="543600"/>
            <a:ext cx="8064000" cy="900000"/>
          </a:xfrm>
        </p:spPr>
        <p:txBody>
          <a:bodyPr/>
          <a:lstStyle>
            <a:lvl1pPr>
              <a:defRPr sz="3000" baseline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540000" y="1828800"/>
            <a:ext cx="4042800" cy="4021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Диаграмма 12"/>
          <p:cNvSpPr>
            <a:spLocks noGrp="1"/>
          </p:cNvSpPr>
          <p:nvPr>
            <p:ph type="chart" sz="quarter" idx="14"/>
          </p:nvPr>
        </p:nvSpPr>
        <p:spPr>
          <a:xfrm>
            <a:off x="4762800" y="1828800"/>
            <a:ext cx="3844800" cy="40212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117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упер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1"/>
          <p:cNvSpPr txBox="1">
            <a:spLocks/>
          </p:cNvSpPr>
          <p:nvPr userDrawn="1"/>
        </p:nvSpPr>
        <p:spPr>
          <a:xfrm>
            <a:off x="8677275" y="6437315"/>
            <a:ext cx="249238" cy="17938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1B81C8BC-EDED-44AF-B929-5E8276258F69}" type="slidenum">
              <a:rPr lang="ru-RU" sz="1000">
                <a:solidFill>
                  <a:srgbClr val="898989"/>
                </a:solidFill>
              </a:rPr>
              <a:pPr algn="ctr"/>
              <a:t>‹#›</a:t>
            </a:fld>
            <a:endParaRPr lang="ru-RU" sz="1000">
              <a:solidFill>
                <a:srgbClr val="898989"/>
              </a:solidFill>
            </a:endParaRPr>
          </a:p>
        </p:txBody>
      </p:sp>
      <p:sp>
        <p:nvSpPr>
          <p:cNvPr id="4" name="Прямоугольник 4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286BAAC0-33FE-4569-B0ED-24F43606B213}" type="slidenum">
              <a:rPr 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аблица 3"/>
          <p:cNvSpPr>
            <a:spLocks noGrp="1"/>
          </p:cNvSpPr>
          <p:nvPr>
            <p:ph type="tbl" sz="quarter" idx="15"/>
          </p:nvPr>
        </p:nvSpPr>
        <p:spPr>
          <a:xfrm>
            <a:off x="539750" y="543601"/>
            <a:ext cx="8064000" cy="5306400"/>
          </a:xfr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878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+Рисунок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33C417D5-DBD9-4CC8-8E88-3DDBAE8F973B}" type="slidenum">
              <a:rPr 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16"/>
          </p:nvPr>
        </p:nvSpPr>
        <p:spPr>
          <a:xfrm>
            <a:off x="539749" y="1828800"/>
            <a:ext cx="80640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23" name="Рисунок 8"/>
          <p:cNvSpPr>
            <a:spLocks noGrp="1"/>
          </p:cNvSpPr>
          <p:nvPr>
            <p:ph type="pic" sz="quarter" idx="17"/>
          </p:nvPr>
        </p:nvSpPr>
        <p:spPr>
          <a:xfrm>
            <a:off x="539749" y="3906168"/>
            <a:ext cx="4042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18"/>
          </p:nvPr>
        </p:nvSpPr>
        <p:spPr>
          <a:xfrm>
            <a:off x="4758949" y="3906168"/>
            <a:ext cx="3844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172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+Рисунок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1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7EDCE4B4-A0BF-4981-A018-89C3D6BB805D}" type="slidenum">
              <a:rPr 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7"/>
          </p:nvPr>
        </p:nvSpPr>
        <p:spPr>
          <a:xfrm>
            <a:off x="539750" y="3906000"/>
            <a:ext cx="4042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8"/>
          </p:nvPr>
        </p:nvSpPr>
        <p:spPr>
          <a:xfrm>
            <a:off x="4759200" y="3906000"/>
            <a:ext cx="3844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>
          <a:xfrm>
            <a:off x="540000" y="1828800"/>
            <a:ext cx="8064000" cy="194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920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аблица+Текст+Графи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9CC043CE-689F-42CA-9505-43D6E7122A6F}" type="slidenum">
              <a:rPr 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539750" y="1828800"/>
            <a:ext cx="8064000" cy="19440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4760914" y="3906000"/>
            <a:ext cx="3842837" cy="19440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39751" y="3906000"/>
            <a:ext cx="4041775" cy="194400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45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аблица+Текст+Графи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4B7B3107-9955-4330-909A-57A4C8E48D7E}" type="slidenum">
              <a:rPr 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539751" y="1828800"/>
            <a:ext cx="4041775" cy="19440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4760914" y="1828800"/>
            <a:ext cx="3842837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39751" y="3906000"/>
            <a:ext cx="4041775" cy="194400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10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-1" b="40677"/>
          <a:stretch/>
        </p:blipFill>
        <p:spPr>
          <a:xfrm>
            <a:off x="0" y="1471612"/>
            <a:ext cx="8906398" cy="2289170"/>
          </a:xfrm>
          <a:prstGeom prst="rect">
            <a:avLst/>
          </a:prstGeom>
        </p:spPr>
      </p:pic>
      <p:sp>
        <p:nvSpPr>
          <p:cNvPr id="7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700088" y="2616197"/>
            <a:ext cx="4506912" cy="7572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Спасибо</a:t>
            </a:r>
            <a:r>
              <a:rPr lang="en-US" dirty="0" smtClean="0"/>
              <a:t>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063"/>
            <a:ext cx="4120551" cy="9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39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561548" y="2988089"/>
            <a:ext cx="4059852" cy="22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8" rIns="91257" bIns="456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cs typeface="Arial" charset="0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4569015" y="379842"/>
            <a:ext cx="4106140" cy="63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8" rIns="91257" bIns="456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064"/>
              </a:lnSpc>
              <a:defRPr/>
            </a:pPr>
            <a:endParaRPr lang="ru-RU" sz="1220" smtClean="0"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en-US" sz="1220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err="1" smtClean="0"/>
              <a:t>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12/6/2010(место для проставления грифа конфиденциальности) ОАО «Мобильные ТелеСистемы», г.Москва ул. Марксистская, д.4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4CE3-5EEA-45BC-B78E-3D6EEE9B22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14389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1" y="-172624"/>
            <a:ext cx="8154309" cy="703062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85758" y="1393713"/>
            <a:ext cx="2596650" cy="192693"/>
          </a:xfrm>
        </p:spPr>
        <p:txBody>
          <a:bodyPr lIns="0" tIns="0" rIns="0" bIns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12/6/2010(место для проставления грифа конфиденциальности) ОАО «Мобильные ТелеСистемы», г.Москва ул. Марксистская, д.4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985758" y="2422568"/>
            <a:ext cx="4443492" cy="1840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Заголовок презентации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длиной не более четырёх строк, шрифт</a:t>
            </a:r>
            <a:r>
              <a:rPr lang="en-US" dirty="0" smtClean="0"/>
              <a:t> 28pt</a:t>
            </a:r>
            <a:endParaRPr lang="ru-RU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9" y="4934949"/>
            <a:ext cx="3292327" cy="743024"/>
          </a:xfrm>
          <a:prstGeom prst="rect">
            <a:avLst/>
          </a:prstGeom>
        </p:spPr>
      </p:pic>
      <p:sp>
        <p:nvSpPr>
          <p:cNvPr id="11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985758" y="1812956"/>
            <a:ext cx="4050000" cy="3492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департамента</a:t>
            </a:r>
            <a:br>
              <a:rPr lang="ru-RU" dirty="0" smtClean="0"/>
            </a:br>
            <a:r>
              <a:rPr lang="ru-RU" dirty="0" smtClean="0"/>
              <a:t>ФИО и 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23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62243DF2-2FC7-413B-AE5B-8816082BFC66}" type="slidenum">
              <a:rPr 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4251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Текст 18"/>
          <p:cNvSpPr>
            <a:spLocks noGrp="1"/>
          </p:cNvSpPr>
          <p:nvPr>
            <p:ph type="body" sz="quarter" idx="14"/>
          </p:nvPr>
        </p:nvSpPr>
        <p:spPr>
          <a:xfrm>
            <a:off x="1451548" y="1982452"/>
            <a:ext cx="2438400" cy="7207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15"/>
          </p:nvPr>
        </p:nvSpPr>
        <p:spPr>
          <a:xfrm>
            <a:off x="1451548" y="3078001"/>
            <a:ext cx="24384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Текст 36"/>
          <p:cNvSpPr>
            <a:spLocks noGrp="1"/>
          </p:cNvSpPr>
          <p:nvPr>
            <p:ph type="body" sz="quarter" idx="16"/>
          </p:nvPr>
        </p:nvSpPr>
        <p:spPr>
          <a:xfrm>
            <a:off x="1451548" y="4158001"/>
            <a:ext cx="24384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Текст 38"/>
          <p:cNvSpPr>
            <a:spLocks noGrp="1"/>
          </p:cNvSpPr>
          <p:nvPr>
            <p:ph type="body" sz="quarter" idx="17"/>
          </p:nvPr>
        </p:nvSpPr>
        <p:spPr>
          <a:xfrm>
            <a:off x="5677937" y="1990228"/>
            <a:ext cx="2437200" cy="7207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40"/>
          <p:cNvSpPr>
            <a:spLocks noGrp="1"/>
          </p:cNvSpPr>
          <p:nvPr>
            <p:ph type="body" sz="quarter" idx="18"/>
          </p:nvPr>
        </p:nvSpPr>
        <p:spPr>
          <a:xfrm>
            <a:off x="5677937" y="3078001"/>
            <a:ext cx="24372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Текст 43"/>
          <p:cNvSpPr>
            <a:spLocks noGrp="1"/>
          </p:cNvSpPr>
          <p:nvPr>
            <p:ph type="body" sz="quarter" idx="19"/>
          </p:nvPr>
        </p:nvSpPr>
        <p:spPr>
          <a:xfrm>
            <a:off x="5677937" y="4158002"/>
            <a:ext cx="2437201" cy="7200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Текст 47"/>
          <p:cNvSpPr>
            <a:spLocks noGrp="1"/>
          </p:cNvSpPr>
          <p:nvPr>
            <p:ph type="body" sz="quarter" idx="20"/>
          </p:nvPr>
        </p:nvSpPr>
        <p:spPr>
          <a:xfrm>
            <a:off x="1451548" y="5238000"/>
            <a:ext cx="24384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49"/>
          <p:cNvSpPr>
            <a:spLocks noGrp="1"/>
          </p:cNvSpPr>
          <p:nvPr>
            <p:ph type="body" sz="quarter" idx="21"/>
          </p:nvPr>
        </p:nvSpPr>
        <p:spPr>
          <a:xfrm>
            <a:off x="5677937" y="5238000"/>
            <a:ext cx="2437201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189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62243DF2-2FC7-413B-AE5B-8816082BFC66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4251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Текст 18"/>
          <p:cNvSpPr>
            <a:spLocks noGrp="1"/>
          </p:cNvSpPr>
          <p:nvPr>
            <p:ph type="body" sz="quarter" idx="14"/>
          </p:nvPr>
        </p:nvSpPr>
        <p:spPr>
          <a:xfrm>
            <a:off x="1451548" y="1982452"/>
            <a:ext cx="2438400" cy="7207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15"/>
          </p:nvPr>
        </p:nvSpPr>
        <p:spPr>
          <a:xfrm>
            <a:off x="1451548" y="3078001"/>
            <a:ext cx="24384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Текст 36"/>
          <p:cNvSpPr>
            <a:spLocks noGrp="1"/>
          </p:cNvSpPr>
          <p:nvPr>
            <p:ph type="body" sz="quarter" idx="16"/>
          </p:nvPr>
        </p:nvSpPr>
        <p:spPr>
          <a:xfrm>
            <a:off x="1451548" y="4158001"/>
            <a:ext cx="24384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Текст 38"/>
          <p:cNvSpPr>
            <a:spLocks noGrp="1"/>
          </p:cNvSpPr>
          <p:nvPr>
            <p:ph type="body" sz="quarter" idx="17"/>
          </p:nvPr>
        </p:nvSpPr>
        <p:spPr>
          <a:xfrm>
            <a:off x="5677937" y="1990228"/>
            <a:ext cx="2437200" cy="7207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40"/>
          <p:cNvSpPr>
            <a:spLocks noGrp="1"/>
          </p:cNvSpPr>
          <p:nvPr>
            <p:ph type="body" sz="quarter" idx="18"/>
          </p:nvPr>
        </p:nvSpPr>
        <p:spPr>
          <a:xfrm>
            <a:off x="5677937" y="3078001"/>
            <a:ext cx="24372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Текст 43"/>
          <p:cNvSpPr>
            <a:spLocks noGrp="1"/>
          </p:cNvSpPr>
          <p:nvPr>
            <p:ph type="body" sz="quarter" idx="19"/>
          </p:nvPr>
        </p:nvSpPr>
        <p:spPr>
          <a:xfrm>
            <a:off x="5677937" y="4158002"/>
            <a:ext cx="2437201" cy="7200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Текст 47"/>
          <p:cNvSpPr>
            <a:spLocks noGrp="1"/>
          </p:cNvSpPr>
          <p:nvPr>
            <p:ph type="body" sz="quarter" idx="20"/>
          </p:nvPr>
        </p:nvSpPr>
        <p:spPr>
          <a:xfrm>
            <a:off x="1451548" y="5238000"/>
            <a:ext cx="24384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49"/>
          <p:cNvSpPr>
            <a:spLocks noGrp="1"/>
          </p:cNvSpPr>
          <p:nvPr>
            <p:ph type="body" sz="quarter" idx="21"/>
          </p:nvPr>
        </p:nvSpPr>
        <p:spPr>
          <a:xfrm>
            <a:off x="5677937" y="5238000"/>
            <a:ext cx="2437201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649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2"/>
          <p:cNvSpPr>
            <a:spLocks noGrp="1"/>
          </p:cNvSpPr>
          <p:nvPr>
            <p:ph type="body" sz="quarter" idx="11"/>
          </p:nvPr>
        </p:nvSpPr>
        <p:spPr>
          <a:xfrm>
            <a:off x="2786738" y="543429"/>
            <a:ext cx="5007429" cy="13426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2"/>
          </p:nvPr>
        </p:nvSpPr>
        <p:spPr>
          <a:xfrm>
            <a:off x="539749" y="543429"/>
            <a:ext cx="1974852" cy="1342693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500" b="0" kern="0" spc="-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321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2"/>
          <p:cNvSpPr>
            <a:spLocks noGrp="1"/>
          </p:cNvSpPr>
          <p:nvPr>
            <p:ph type="body" sz="quarter" idx="11"/>
          </p:nvPr>
        </p:nvSpPr>
        <p:spPr>
          <a:xfrm>
            <a:off x="2786738" y="543429"/>
            <a:ext cx="5007429" cy="13426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2"/>
          </p:nvPr>
        </p:nvSpPr>
        <p:spPr>
          <a:xfrm>
            <a:off x="539749" y="543429"/>
            <a:ext cx="1974852" cy="1342693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500" b="0" kern="0" spc="-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731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786738" y="543429"/>
            <a:ext cx="5007429" cy="13426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2"/>
          </p:nvPr>
        </p:nvSpPr>
        <p:spPr>
          <a:xfrm>
            <a:off x="539749" y="543429"/>
            <a:ext cx="1974852" cy="1342693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500" b="0" kern="0" spc="-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082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9DF980BB-3AFB-491C-AD5B-AAD8B0540660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3999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39751" y="1828801"/>
            <a:ext cx="8064500" cy="402020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149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8187BF48-674F-45A8-9055-86B9F84FEA5B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3999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540000" y="1828800"/>
            <a:ext cx="8064000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285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FB20D04E-6E6B-4459-8023-8C26B8A470E0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3999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/>
          </p:nvPr>
        </p:nvSpPr>
        <p:spPr>
          <a:xfrm>
            <a:off x="539747" y="1828800"/>
            <a:ext cx="8064000" cy="4021200"/>
          </a:xfr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86516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аблица+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8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632CEB2B-DBFF-4E5C-8188-A4FC3E0720C7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539751" y="1828800"/>
            <a:ext cx="4041775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4760914" y="1828800"/>
            <a:ext cx="3842837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8429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8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8561052E-F4F9-4DFF-9EC5-620A946F1531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39751" y="1828800"/>
            <a:ext cx="4041775" cy="402120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4762800" y="1828800"/>
            <a:ext cx="3844800" cy="40212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87819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+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1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0F36BDCC-8228-4ADF-9376-5023772C7807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00" y="543600"/>
            <a:ext cx="8064000" cy="900000"/>
          </a:xfrm>
        </p:spPr>
        <p:txBody>
          <a:bodyPr/>
          <a:lstStyle>
            <a:lvl1pPr>
              <a:defRPr sz="3000" baseline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540000" y="1828800"/>
            <a:ext cx="4042800" cy="4021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Диаграмма 12"/>
          <p:cNvSpPr>
            <a:spLocks noGrp="1"/>
          </p:cNvSpPr>
          <p:nvPr>
            <p:ph type="chart" sz="quarter" idx="14"/>
          </p:nvPr>
        </p:nvSpPr>
        <p:spPr>
          <a:xfrm>
            <a:off x="4762800" y="1828800"/>
            <a:ext cx="3844800" cy="40212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717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2"/>
          <p:cNvSpPr>
            <a:spLocks noGrp="1"/>
          </p:cNvSpPr>
          <p:nvPr>
            <p:ph type="body" sz="quarter" idx="11"/>
          </p:nvPr>
        </p:nvSpPr>
        <p:spPr>
          <a:xfrm>
            <a:off x="2786738" y="543429"/>
            <a:ext cx="5007429" cy="13426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2"/>
          </p:nvPr>
        </p:nvSpPr>
        <p:spPr>
          <a:xfrm>
            <a:off x="539749" y="543429"/>
            <a:ext cx="1974852" cy="1342693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500" b="0" kern="0" spc="-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8222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упер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1"/>
          <p:cNvSpPr txBox="1">
            <a:spLocks/>
          </p:cNvSpPr>
          <p:nvPr userDrawn="1"/>
        </p:nvSpPr>
        <p:spPr>
          <a:xfrm>
            <a:off x="8677275" y="6437315"/>
            <a:ext cx="249238" cy="17938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1B81C8BC-EDED-44AF-B929-5E8276258F69}" type="slidenum">
              <a:rPr lang="ru-RU" sz="1000">
                <a:solidFill>
                  <a:srgbClr val="898989"/>
                </a:solidFill>
              </a:rPr>
              <a:pPr algn="ctr"/>
              <a:t>‹#›</a:t>
            </a:fld>
            <a:endParaRPr lang="ru-RU" sz="1000">
              <a:solidFill>
                <a:srgbClr val="898989"/>
              </a:solidFill>
            </a:endParaRPr>
          </a:p>
        </p:txBody>
      </p:sp>
      <p:sp>
        <p:nvSpPr>
          <p:cNvPr id="4" name="Прямоугольник 4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286BAAC0-33FE-4569-B0ED-24F43606B213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аблица 3"/>
          <p:cNvSpPr>
            <a:spLocks noGrp="1"/>
          </p:cNvSpPr>
          <p:nvPr>
            <p:ph type="tbl" sz="quarter" idx="15"/>
          </p:nvPr>
        </p:nvSpPr>
        <p:spPr>
          <a:xfrm>
            <a:off x="539750" y="543601"/>
            <a:ext cx="8064000" cy="5306400"/>
          </a:xfr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7163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+Рисунок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33C417D5-DBD9-4CC8-8E88-3DDBAE8F973B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16"/>
          </p:nvPr>
        </p:nvSpPr>
        <p:spPr>
          <a:xfrm>
            <a:off x="539749" y="1828800"/>
            <a:ext cx="80640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23" name="Рисунок 8"/>
          <p:cNvSpPr>
            <a:spLocks noGrp="1"/>
          </p:cNvSpPr>
          <p:nvPr>
            <p:ph type="pic" sz="quarter" idx="17"/>
          </p:nvPr>
        </p:nvSpPr>
        <p:spPr>
          <a:xfrm>
            <a:off x="539749" y="3906168"/>
            <a:ext cx="4042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18"/>
          </p:nvPr>
        </p:nvSpPr>
        <p:spPr>
          <a:xfrm>
            <a:off x="4758949" y="3906168"/>
            <a:ext cx="3844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40739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+Рисунок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1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7EDCE4B4-A0BF-4981-A018-89C3D6BB805D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7"/>
          </p:nvPr>
        </p:nvSpPr>
        <p:spPr>
          <a:xfrm>
            <a:off x="539750" y="3906000"/>
            <a:ext cx="4042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8"/>
          </p:nvPr>
        </p:nvSpPr>
        <p:spPr>
          <a:xfrm>
            <a:off x="4759200" y="3906000"/>
            <a:ext cx="3844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>
          <a:xfrm>
            <a:off x="540000" y="1828800"/>
            <a:ext cx="8064000" cy="194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846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аблица+Текст+Графи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9CC043CE-689F-42CA-9505-43D6E7122A6F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539750" y="1828800"/>
            <a:ext cx="8064000" cy="19440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4760914" y="3906000"/>
            <a:ext cx="3842837" cy="19440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39751" y="3906000"/>
            <a:ext cx="4041775" cy="194400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49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аблица+Текст+Графи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4B7B3107-9955-4330-909A-57A4C8E48D7E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539751" y="1828800"/>
            <a:ext cx="4041775" cy="19440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4760914" y="1828800"/>
            <a:ext cx="3842837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39751" y="3906000"/>
            <a:ext cx="4041775" cy="194400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56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-1" b="40677"/>
          <a:stretch/>
        </p:blipFill>
        <p:spPr>
          <a:xfrm>
            <a:off x="0" y="1471612"/>
            <a:ext cx="8906398" cy="2289170"/>
          </a:xfrm>
          <a:prstGeom prst="rect">
            <a:avLst/>
          </a:prstGeom>
        </p:spPr>
      </p:pic>
      <p:sp>
        <p:nvSpPr>
          <p:cNvPr id="7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700088" y="2616197"/>
            <a:ext cx="4506912" cy="7572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Спасибо</a:t>
            </a:r>
            <a:r>
              <a:rPr lang="en-US" dirty="0" smtClean="0"/>
              <a:t>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063"/>
            <a:ext cx="4120551" cy="9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49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561548" y="2988089"/>
            <a:ext cx="4059852" cy="22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8" rIns="91257" bIns="456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4569015" y="379842"/>
            <a:ext cx="4106140" cy="63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8" rIns="91257" bIns="456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064"/>
              </a:lnSpc>
              <a:defRPr/>
            </a:pPr>
            <a:endParaRPr lang="ru-RU" sz="1220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en-US" sz="122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err="1" smtClean="0"/>
              <a:t>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12/6/2010(место для проставления грифа конфиденциальности) ОАО «Мобильные ТелеСистемы», г.Москва ул. Марксистская, д.4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4CE3-5EEA-45BC-B78E-3D6EEE9B22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8060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1" y="-172624"/>
            <a:ext cx="8154309" cy="703062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85758" y="1393713"/>
            <a:ext cx="2596650" cy="192693"/>
          </a:xfrm>
        </p:spPr>
        <p:txBody>
          <a:bodyPr lIns="0" tIns="0" rIns="0" bIns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12/6/2010(место для проставления грифа конфиденциальности) ОАО «Мобильные ТелеСистемы», г.Москва ул. Марксистская, д.4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985758" y="2422568"/>
            <a:ext cx="4443492" cy="1840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Заголовок презентации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длиной не более четырёх строк, шрифт</a:t>
            </a:r>
            <a:r>
              <a:rPr lang="en-US" dirty="0" smtClean="0"/>
              <a:t> 28pt</a:t>
            </a:r>
            <a:endParaRPr lang="ru-RU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9" y="4934949"/>
            <a:ext cx="3292327" cy="743024"/>
          </a:xfrm>
          <a:prstGeom prst="rect">
            <a:avLst/>
          </a:prstGeom>
        </p:spPr>
      </p:pic>
      <p:sp>
        <p:nvSpPr>
          <p:cNvPr id="11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985758" y="1812956"/>
            <a:ext cx="4050000" cy="3492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департамента</a:t>
            </a:r>
            <a:br>
              <a:rPr lang="ru-RU" dirty="0" smtClean="0"/>
            </a:br>
            <a:r>
              <a:rPr lang="ru-RU" dirty="0" smtClean="0"/>
              <a:t>ФИО и 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176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62243DF2-2FC7-413B-AE5B-8816082BFC66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4251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Текст 18"/>
          <p:cNvSpPr>
            <a:spLocks noGrp="1"/>
          </p:cNvSpPr>
          <p:nvPr>
            <p:ph type="body" sz="quarter" idx="14"/>
          </p:nvPr>
        </p:nvSpPr>
        <p:spPr>
          <a:xfrm>
            <a:off x="1451548" y="1982452"/>
            <a:ext cx="2438400" cy="7207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15"/>
          </p:nvPr>
        </p:nvSpPr>
        <p:spPr>
          <a:xfrm>
            <a:off x="1451548" y="3078001"/>
            <a:ext cx="24384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Текст 36"/>
          <p:cNvSpPr>
            <a:spLocks noGrp="1"/>
          </p:cNvSpPr>
          <p:nvPr>
            <p:ph type="body" sz="quarter" idx="16"/>
          </p:nvPr>
        </p:nvSpPr>
        <p:spPr>
          <a:xfrm>
            <a:off x="1451548" y="4158001"/>
            <a:ext cx="24384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Текст 38"/>
          <p:cNvSpPr>
            <a:spLocks noGrp="1"/>
          </p:cNvSpPr>
          <p:nvPr>
            <p:ph type="body" sz="quarter" idx="17"/>
          </p:nvPr>
        </p:nvSpPr>
        <p:spPr>
          <a:xfrm>
            <a:off x="5677937" y="1990228"/>
            <a:ext cx="2437200" cy="7207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40"/>
          <p:cNvSpPr>
            <a:spLocks noGrp="1"/>
          </p:cNvSpPr>
          <p:nvPr>
            <p:ph type="body" sz="quarter" idx="18"/>
          </p:nvPr>
        </p:nvSpPr>
        <p:spPr>
          <a:xfrm>
            <a:off x="5677937" y="3078001"/>
            <a:ext cx="24372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Текст 43"/>
          <p:cNvSpPr>
            <a:spLocks noGrp="1"/>
          </p:cNvSpPr>
          <p:nvPr>
            <p:ph type="body" sz="quarter" idx="19"/>
          </p:nvPr>
        </p:nvSpPr>
        <p:spPr>
          <a:xfrm>
            <a:off x="5677937" y="4158002"/>
            <a:ext cx="2437201" cy="7200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Текст 47"/>
          <p:cNvSpPr>
            <a:spLocks noGrp="1"/>
          </p:cNvSpPr>
          <p:nvPr>
            <p:ph type="body" sz="quarter" idx="20"/>
          </p:nvPr>
        </p:nvSpPr>
        <p:spPr>
          <a:xfrm>
            <a:off x="1451548" y="5238000"/>
            <a:ext cx="24384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49"/>
          <p:cNvSpPr>
            <a:spLocks noGrp="1"/>
          </p:cNvSpPr>
          <p:nvPr>
            <p:ph type="body" sz="quarter" idx="21"/>
          </p:nvPr>
        </p:nvSpPr>
        <p:spPr>
          <a:xfrm>
            <a:off x="5677937" y="5238000"/>
            <a:ext cx="2437201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708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2"/>
          <p:cNvSpPr>
            <a:spLocks noGrp="1"/>
          </p:cNvSpPr>
          <p:nvPr>
            <p:ph type="body" sz="quarter" idx="11"/>
          </p:nvPr>
        </p:nvSpPr>
        <p:spPr>
          <a:xfrm>
            <a:off x="2786738" y="543429"/>
            <a:ext cx="5007429" cy="13426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2"/>
          </p:nvPr>
        </p:nvSpPr>
        <p:spPr>
          <a:xfrm>
            <a:off x="539749" y="543429"/>
            <a:ext cx="1974852" cy="1342693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500" b="0" kern="0" spc="-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67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2"/>
          <p:cNvSpPr>
            <a:spLocks noGrp="1"/>
          </p:cNvSpPr>
          <p:nvPr>
            <p:ph type="body" sz="quarter" idx="11"/>
          </p:nvPr>
        </p:nvSpPr>
        <p:spPr>
          <a:xfrm>
            <a:off x="2786738" y="543429"/>
            <a:ext cx="5007429" cy="13426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2"/>
          </p:nvPr>
        </p:nvSpPr>
        <p:spPr>
          <a:xfrm>
            <a:off x="539749" y="543429"/>
            <a:ext cx="1974852" cy="1342693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500" b="0" kern="0" spc="-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409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2"/>
          <p:cNvSpPr>
            <a:spLocks noGrp="1"/>
          </p:cNvSpPr>
          <p:nvPr>
            <p:ph type="body" sz="quarter" idx="11"/>
          </p:nvPr>
        </p:nvSpPr>
        <p:spPr>
          <a:xfrm>
            <a:off x="2786738" y="543429"/>
            <a:ext cx="5007429" cy="13426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2"/>
          </p:nvPr>
        </p:nvSpPr>
        <p:spPr>
          <a:xfrm>
            <a:off x="539749" y="543429"/>
            <a:ext cx="1974852" cy="1342693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500" b="0" kern="0" spc="-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105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786738" y="543429"/>
            <a:ext cx="5007429" cy="13426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2"/>
          </p:nvPr>
        </p:nvSpPr>
        <p:spPr>
          <a:xfrm>
            <a:off x="539749" y="543429"/>
            <a:ext cx="1974852" cy="1342693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500" b="0" kern="0" spc="-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957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9DF980BB-3AFB-491C-AD5B-AAD8B0540660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3999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39751" y="1828801"/>
            <a:ext cx="8064500" cy="402020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940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8187BF48-674F-45A8-9055-86B9F84FEA5B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3999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540000" y="1828800"/>
            <a:ext cx="8064000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1327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FB20D04E-6E6B-4459-8023-8C26B8A470E0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3999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/>
          </p:nvPr>
        </p:nvSpPr>
        <p:spPr>
          <a:xfrm>
            <a:off x="539747" y="1828800"/>
            <a:ext cx="8064000" cy="4021200"/>
          </a:xfr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6172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аблица+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8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632CEB2B-DBFF-4E5C-8188-A4FC3E0720C7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539751" y="1828800"/>
            <a:ext cx="4041775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4760914" y="1828800"/>
            <a:ext cx="3842837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4800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8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8561052E-F4F9-4DFF-9EC5-620A946F1531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39751" y="1828800"/>
            <a:ext cx="4041775" cy="402120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4762800" y="1828800"/>
            <a:ext cx="3844800" cy="40212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69013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+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1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0F36BDCC-8228-4ADF-9376-5023772C7807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00" y="543600"/>
            <a:ext cx="8064000" cy="900000"/>
          </a:xfrm>
        </p:spPr>
        <p:txBody>
          <a:bodyPr/>
          <a:lstStyle>
            <a:lvl1pPr>
              <a:defRPr sz="3000" baseline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540000" y="1828800"/>
            <a:ext cx="4042800" cy="4021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Диаграмма 12"/>
          <p:cNvSpPr>
            <a:spLocks noGrp="1"/>
          </p:cNvSpPr>
          <p:nvPr>
            <p:ph type="chart" sz="quarter" idx="14"/>
          </p:nvPr>
        </p:nvSpPr>
        <p:spPr>
          <a:xfrm>
            <a:off x="4762800" y="1828800"/>
            <a:ext cx="3844800" cy="40212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23534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упер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1"/>
          <p:cNvSpPr txBox="1">
            <a:spLocks/>
          </p:cNvSpPr>
          <p:nvPr userDrawn="1"/>
        </p:nvSpPr>
        <p:spPr>
          <a:xfrm>
            <a:off x="8677275" y="6437315"/>
            <a:ext cx="249238" cy="17938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1B81C8BC-EDED-44AF-B929-5E8276258F69}" type="slidenum">
              <a:rPr lang="ru-RU" sz="1000">
                <a:solidFill>
                  <a:srgbClr val="898989"/>
                </a:solidFill>
              </a:rPr>
              <a:pPr algn="ctr"/>
              <a:t>‹#›</a:t>
            </a:fld>
            <a:endParaRPr lang="ru-RU" sz="1000">
              <a:solidFill>
                <a:srgbClr val="898989"/>
              </a:solidFill>
            </a:endParaRPr>
          </a:p>
        </p:txBody>
      </p:sp>
      <p:sp>
        <p:nvSpPr>
          <p:cNvPr id="4" name="Прямоугольник 4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286BAAC0-33FE-4569-B0ED-24F43606B213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аблица 3"/>
          <p:cNvSpPr>
            <a:spLocks noGrp="1"/>
          </p:cNvSpPr>
          <p:nvPr>
            <p:ph type="tbl" sz="quarter" idx="15"/>
          </p:nvPr>
        </p:nvSpPr>
        <p:spPr>
          <a:xfrm>
            <a:off x="539750" y="543601"/>
            <a:ext cx="8064000" cy="5306400"/>
          </a:xfr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29211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+Рисунок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33C417D5-DBD9-4CC8-8E88-3DDBAE8F973B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16"/>
          </p:nvPr>
        </p:nvSpPr>
        <p:spPr>
          <a:xfrm>
            <a:off x="539749" y="1828800"/>
            <a:ext cx="80640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23" name="Рисунок 8"/>
          <p:cNvSpPr>
            <a:spLocks noGrp="1"/>
          </p:cNvSpPr>
          <p:nvPr>
            <p:ph type="pic" sz="quarter" idx="17"/>
          </p:nvPr>
        </p:nvSpPr>
        <p:spPr>
          <a:xfrm>
            <a:off x="539749" y="3906168"/>
            <a:ext cx="4042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18"/>
          </p:nvPr>
        </p:nvSpPr>
        <p:spPr>
          <a:xfrm>
            <a:off x="4758949" y="3906168"/>
            <a:ext cx="3844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265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786738" y="543429"/>
            <a:ext cx="5007429" cy="13426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2"/>
          </p:nvPr>
        </p:nvSpPr>
        <p:spPr>
          <a:xfrm>
            <a:off x="539749" y="543429"/>
            <a:ext cx="1974852" cy="1342693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500" b="0" kern="0" spc="-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0970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+Рисунок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1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7EDCE4B4-A0BF-4981-A018-89C3D6BB805D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7"/>
          </p:nvPr>
        </p:nvSpPr>
        <p:spPr>
          <a:xfrm>
            <a:off x="539750" y="3906000"/>
            <a:ext cx="4042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8"/>
          </p:nvPr>
        </p:nvSpPr>
        <p:spPr>
          <a:xfrm>
            <a:off x="4759200" y="3906000"/>
            <a:ext cx="3844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>
          <a:xfrm>
            <a:off x="540000" y="1828800"/>
            <a:ext cx="8064000" cy="194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166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аблица+Текст+Графи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9CC043CE-689F-42CA-9505-43D6E7122A6F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539750" y="1828800"/>
            <a:ext cx="8064000" cy="19440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4760914" y="3906000"/>
            <a:ext cx="3842837" cy="19440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39751" y="3906000"/>
            <a:ext cx="4041775" cy="194400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15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аблица+Текст+Графи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4B7B3107-9955-4330-909A-57A4C8E48D7E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539751" y="1828800"/>
            <a:ext cx="4041775" cy="19440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4760914" y="1828800"/>
            <a:ext cx="3842837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39751" y="3906000"/>
            <a:ext cx="4041775" cy="194400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88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-1" b="40677"/>
          <a:stretch/>
        </p:blipFill>
        <p:spPr>
          <a:xfrm>
            <a:off x="0" y="1471612"/>
            <a:ext cx="8906398" cy="2289170"/>
          </a:xfrm>
          <a:prstGeom prst="rect">
            <a:avLst/>
          </a:prstGeom>
        </p:spPr>
      </p:pic>
      <p:sp>
        <p:nvSpPr>
          <p:cNvPr id="7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700088" y="2616197"/>
            <a:ext cx="4506912" cy="7572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Спасибо</a:t>
            </a:r>
            <a:r>
              <a:rPr lang="en-US" dirty="0" smtClean="0"/>
              <a:t>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063"/>
            <a:ext cx="4120551" cy="9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92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561548" y="2988089"/>
            <a:ext cx="4059852" cy="22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8" rIns="91257" bIns="456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4569015" y="379842"/>
            <a:ext cx="4106140" cy="63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8" rIns="91257" bIns="456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064"/>
              </a:lnSpc>
              <a:defRPr/>
            </a:pPr>
            <a:endParaRPr lang="ru-RU" sz="1220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en-US" sz="122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err="1" smtClean="0"/>
              <a:t>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12/6/2010(место для проставления грифа конфиденциальности) ОАО «Мобильные ТелеСистемы», г.Москва ул. Марксистская, д.4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4CE3-5EEA-45BC-B78E-3D6EEE9B22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9329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0" y="-172624"/>
            <a:ext cx="8154309" cy="703062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85758" y="1393711"/>
            <a:ext cx="2596650" cy="192693"/>
          </a:xfrm>
        </p:spPr>
        <p:txBody>
          <a:bodyPr lIns="0" tIns="0" rIns="0" bIns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985758" y="2422568"/>
            <a:ext cx="4443492" cy="1840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Заголовок презентации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длиной не более четырёх строк, шрифт</a:t>
            </a:r>
            <a:r>
              <a:rPr lang="en-US" dirty="0" smtClean="0"/>
              <a:t> 28pt</a:t>
            </a:r>
            <a:endParaRPr lang="ru-RU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8" y="4934949"/>
            <a:ext cx="3292327" cy="743024"/>
          </a:xfrm>
          <a:prstGeom prst="rect">
            <a:avLst/>
          </a:prstGeom>
        </p:spPr>
      </p:pic>
      <p:sp>
        <p:nvSpPr>
          <p:cNvPr id="11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985758" y="1812956"/>
            <a:ext cx="4050000" cy="3492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департамента</a:t>
            </a:r>
            <a:br>
              <a:rPr lang="ru-RU" dirty="0" smtClean="0"/>
            </a:br>
            <a:r>
              <a:rPr lang="ru-RU" dirty="0" smtClean="0"/>
              <a:t>ФИО и 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8362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62243DF2-2FC7-413B-AE5B-8816082BFC66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8" y="543176"/>
            <a:ext cx="8064251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Текст 18"/>
          <p:cNvSpPr>
            <a:spLocks noGrp="1"/>
          </p:cNvSpPr>
          <p:nvPr>
            <p:ph type="body" sz="quarter" idx="14"/>
          </p:nvPr>
        </p:nvSpPr>
        <p:spPr>
          <a:xfrm>
            <a:off x="1451548" y="1982450"/>
            <a:ext cx="2438400" cy="7207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15"/>
          </p:nvPr>
        </p:nvSpPr>
        <p:spPr>
          <a:xfrm>
            <a:off x="1451548" y="3078001"/>
            <a:ext cx="24384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Текст 36"/>
          <p:cNvSpPr>
            <a:spLocks noGrp="1"/>
          </p:cNvSpPr>
          <p:nvPr>
            <p:ph type="body" sz="quarter" idx="16"/>
          </p:nvPr>
        </p:nvSpPr>
        <p:spPr>
          <a:xfrm>
            <a:off x="1451548" y="4158001"/>
            <a:ext cx="24384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Текст 38"/>
          <p:cNvSpPr>
            <a:spLocks noGrp="1"/>
          </p:cNvSpPr>
          <p:nvPr>
            <p:ph type="body" sz="quarter" idx="17"/>
          </p:nvPr>
        </p:nvSpPr>
        <p:spPr>
          <a:xfrm>
            <a:off x="5677937" y="1990226"/>
            <a:ext cx="2437200" cy="7207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40"/>
          <p:cNvSpPr>
            <a:spLocks noGrp="1"/>
          </p:cNvSpPr>
          <p:nvPr>
            <p:ph type="body" sz="quarter" idx="18"/>
          </p:nvPr>
        </p:nvSpPr>
        <p:spPr>
          <a:xfrm>
            <a:off x="5677937" y="3078001"/>
            <a:ext cx="24372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Текст 43"/>
          <p:cNvSpPr>
            <a:spLocks noGrp="1"/>
          </p:cNvSpPr>
          <p:nvPr>
            <p:ph type="body" sz="quarter" idx="19"/>
          </p:nvPr>
        </p:nvSpPr>
        <p:spPr>
          <a:xfrm>
            <a:off x="5677936" y="4158000"/>
            <a:ext cx="2437201" cy="7200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Текст 47"/>
          <p:cNvSpPr>
            <a:spLocks noGrp="1"/>
          </p:cNvSpPr>
          <p:nvPr>
            <p:ph type="body" sz="quarter" idx="20"/>
          </p:nvPr>
        </p:nvSpPr>
        <p:spPr>
          <a:xfrm>
            <a:off x="1451548" y="5238000"/>
            <a:ext cx="2438400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49"/>
          <p:cNvSpPr>
            <a:spLocks noGrp="1"/>
          </p:cNvSpPr>
          <p:nvPr>
            <p:ph type="body" sz="quarter" idx="21"/>
          </p:nvPr>
        </p:nvSpPr>
        <p:spPr>
          <a:xfrm>
            <a:off x="5677936" y="5238000"/>
            <a:ext cx="2437201" cy="7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389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2"/>
          <p:cNvSpPr>
            <a:spLocks noGrp="1"/>
          </p:cNvSpPr>
          <p:nvPr>
            <p:ph type="body" sz="quarter" idx="11"/>
          </p:nvPr>
        </p:nvSpPr>
        <p:spPr>
          <a:xfrm>
            <a:off x="2786738" y="543427"/>
            <a:ext cx="5007429" cy="13426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2"/>
          </p:nvPr>
        </p:nvSpPr>
        <p:spPr>
          <a:xfrm>
            <a:off x="539749" y="543427"/>
            <a:ext cx="1974852" cy="1342693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500" b="0" kern="0" spc="-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251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2"/>
          <p:cNvSpPr>
            <a:spLocks noGrp="1"/>
          </p:cNvSpPr>
          <p:nvPr>
            <p:ph type="body" sz="quarter" idx="11"/>
          </p:nvPr>
        </p:nvSpPr>
        <p:spPr>
          <a:xfrm>
            <a:off x="2786738" y="543427"/>
            <a:ext cx="5007429" cy="13426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2"/>
          </p:nvPr>
        </p:nvSpPr>
        <p:spPr>
          <a:xfrm>
            <a:off x="539749" y="543427"/>
            <a:ext cx="1974852" cy="1342693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500" b="0" kern="0" spc="-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095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786738" y="543427"/>
            <a:ext cx="5007429" cy="13426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2"/>
          </p:nvPr>
        </p:nvSpPr>
        <p:spPr>
          <a:xfrm>
            <a:off x="539749" y="543427"/>
            <a:ext cx="1974852" cy="1342693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500" b="0" kern="0" spc="-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26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9DF980BB-3AFB-491C-AD5B-AAD8B0540660}" type="slidenum">
              <a:rPr 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3999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39751" y="1828801"/>
            <a:ext cx="8064500" cy="402020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1132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9DF980BB-3AFB-491C-AD5B-AAD8B0540660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8" y="543176"/>
            <a:ext cx="8063999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39750" y="1828800"/>
            <a:ext cx="8064500" cy="402020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308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8187BF48-674F-45A8-9055-86B9F84FEA5B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8" y="543176"/>
            <a:ext cx="8063999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540000" y="1828800"/>
            <a:ext cx="8064000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00068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FB20D04E-6E6B-4459-8023-8C26B8A470E0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8" y="543176"/>
            <a:ext cx="8063999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/>
          </p:nvPr>
        </p:nvSpPr>
        <p:spPr>
          <a:xfrm>
            <a:off x="539747" y="1828800"/>
            <a:ext cx="8064000" cy="4021200"/>
          </a:xfr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32978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аблица+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8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632CEB2B-DBFF-4E5C-8188-A4FC3E0720C7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539750" y="1828800"/>
            <a:ext cx="4041775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4760913" y="1828800"/>
            <a:ext cx="3842837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411866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8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8561052E-F4F9-4DFF-9EC5-620A946F1531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39750" y="1828800"/>
            <a:ext cx="4041775" cy="402120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4762800" y="1828800"/>
            <a:ext cx="3844800" cy="40212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248719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+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1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0F36BDCC-8228-4ADF-9376-5023772C7807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00" y="543600"/>
            <a:ext cx="8064000" cy="900000"/>
          </a:xfrm>
        </p:spPr>
        <p:txBody>
          <a:bodyPr/>
          <a:lstStyle>
            <a:lvl1pPr>
              <a:defRPr sz="3000" baseline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540000" y="1828800"/>
            <a:ext cx="4042800" cy="4021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Диаграмма 12"/>
          <p:cNvSpPr>
            <a:spLocks noGrp="1"/>
          </p:cNvSpPr>
          <p:nvPr>
            <p:ph type="chart" sz="quarter" idx="14"/>
          </p:nvPr>
        </p:nvSpPr>
        <p:spPr>
          <a:xfrm>
            <a:off x="4762800" y="1828800"/>
            <a:ext cx="3844800" cy="40212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5224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упер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1"/>
          <p:cNvSpPr txBox="1">
            <a:spLocks/>
          </p:cNvSpPr>
          <p:nvPr userDrawn="1"/>
        </p:nvSpPr>
        <p:spPr>
          <a:xfrm>
            <a:off x="8677275" y="6437313"/>
            <a:ext cx="249238" cy="17938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1B81C8BC-EDED-44AF-B929-5E8276258F69}" type="slidenum">
              <a:rPr lang="ru-RU" sz="1000">
                <a:solidFill>
                  <a:srgbClr val="898989"/>
                </a:solidFill>
              </a:rPr>
              <a:pPr algn="ctr"/>
              <a:t>‹#›</a:t>
            </a:fld>
            <a:endParaRPr lang="ru-RU" sz="1000">
              <a:solidFill>
                <a:srgbClr val="898989"/>
              </a:solidFill>
            </a:endParaRPr>
          </a:p>
        </p:txBody>
      </p:sp>
      <p:sp>
        <p:nvSpPr>
          <p:cNvPr id="4" name="Прямоугольник 4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286BAAC0-33FE-4569-B0ED-24F43606B213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аблица 3"/>
          <p:cNvSpPr>
            <a:spLocks noGrp="1"/>
          </p:cNvSpPr>
          <p:nvPr>
            <p:ph type="tbl" sz="quarter" idx="15"/>
          </p:nvPr>
        </p:nvSpPr>
        <p:spPr>
          <a:xfrm>
            <a:off x="539750" y="543601"/>
            <a:ext cx="8064000" cy="5306400"/>
          </a:xfr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03154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+Рисунок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33C417D5-DBD9-4CC8-8E88-3DDBAE8F973B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16"/>
          </p:nvPr>
        </p:nvSpPr>
        <p:spPr>
          <a:xfrm>
            <a:off x="539749" y="1828800"/>
            <a:ext cx="80640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23" name="Рисунок 8"/>
          <p:cNvSpPr>
            <a:spLocks noGrp="1"/>
          </p:cNvSpPr>
          <p:nvPr>
            <p:ph type="pic" sz="quarter" idx="17"/>
          </p:nvPr>
        </p:nvSpPr>
        <p:spPr>
          <a:xfrm>
            <a:off x="539749" y="3906168"/>
            <a:ext cx="4042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18"/>
          </p:nvPr>
        </p:nvSpPr>
        <p:spPr>
          <a:xfrm>
            <a:off x="4758949" y="3906168"/>
            <a:ext cx="3844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666282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+Рисунок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1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7EDCE4B4-A0BF-4981-A018-89C3D6BB805D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7"/>
          </p:nvPr>
        </p:nvSpPr>
        <p:spPr>
          <a:xfrm>
            <a:off x="539750" y="3906000"/>
            <a:ext cx="4042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8"/>
          </p:nvPr>
        </p:nvSpPr>
        <p:spPr>
          <a:xfrm>
            <a:off x="4759200" y="3906000"/>
            <a:ext cx="3844800" cy="1944000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>
          <a:xfrm>
            <a:off x="540000" y="1828800"/>
            <a:ext cx="8064000" cy="194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4920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аблица+Текст+Графи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9CC043CE-689F-42CA-9505-43D6E7122A6F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539750" y="1828800"/>
            <a:ext cx="8064000" cy="19440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4760913" y="3906000"/>
            <a:ext cx="3842837" cy="19440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39750" y="3906000"/>
            <a:ext cx="4041775" cy="194400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1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8187BF48-674F-45A8-9055-86B9F84FEA5B}" type="slidenum">
              <a:rPr 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3999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540000" y="1828800"/>
            <a:ext cx="8064000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334829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аблица+Текст+Графи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4B7B3107-9955-4330-909A-57A4C8E48D7E}" type="slidenum">
              <a:rPr lang="ru-RU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539750" y="1828800"/>
            <a:ext cx="4041775" cy="19440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4760913" y="1828800"/>
            <a:ext cx="3842837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39750" y="3906000"/>
            <a:ext cx="4041775" cy="194400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898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-1" b="40677"/>
          <a:stretch/>
        </p:blipFill>
        <p:spPr>
          <a:xfrm>
            <a:off x="0" y="1471612"/>
            <a:ext cx="8906398" cy="2289170"/>
          </a:xfrm>
          <a:prstGeom prst="rect">
            <a:avLst/>
          </a:prstGeom>
        </p:spPr>
      </p:pic>
      <p:sp>
        <p:nvSpPr>
          <p:cNvPr id="7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700088" y="2616197"/>
            <a:ext cx="4506912" cy="7572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Спасибо</a:t>
            </a:r>
            <a:r>
              <a:rPr lang="en-US" dirty="0" smtClean="0"/>
              <a:t>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8061"/>
            <a:ext cx="4120551" cy="9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215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561548" y="2988087"/>
            <a:ext cx="4059852" cy="22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8" rIns="91257" bIns="456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ru-RU" sz="150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4569014" y="379842"/>
            <a:ext cx="4106140" cy="63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8" rIns="91257" bIns="456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064"/>
              </a:lnSpc>
              <a:defRPr/>
            </a:pPr>
            <a:endParaRPr lang="ru-RU" sz="1220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lnSpc>
                <a:spcPts val="2064"/>
              </a:lnSpc>
              <a:defRPr/>
            </a:pPr>
            <a:endParaRPr lang="en-US" sz="122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err="1" smtClean="0"/>
              <a:t>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12/6/2010(место для проставления грифа конфиденциальности) ОАО «Мобильные ТелеСистемы», г.Москва ул. Марксистская, д.4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4CE3-5EEA-45BC-B78E-3D6EEE9B22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840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FB20D04E-6E6B-4459-8023-8C26B8A470E0}" type="slidenum">
              <a:rPr 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543176"/>
            <a:ext cx="8063999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/>
          </p:nvPr>
        </p:nvSpPr>
        <p:spPr>
          <a:xfrm>
            <a:off x="539747" y="1828800"/>
            <a:ext cx="8064000" cy="4021200"/>
          </a:xfr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1322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аблица+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8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gradFill flip="none" rotWithShape="1">
            <a:gsLst>
              <a:gs pos="1000">
                <a:srgbClr val="6D6E70"/>
              </a:gs>
              <a:gs pos="100000">
                <a:srgbClr val="4040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457950"/>
            <a:ext cx="249238" cy="1793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632CEB2B-DBFF-4E5C-8188-A4FC3E0720C7}" type="slidenum">
              <a:rPr 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268"/>
          <a:stretch>
            <a:fillRect/>
          </a:stretch>
        </p:blipFill>
        <p:spPr bwMode="auto">
          <a:xfrm>
            <a:off x="306388" y="61658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4502" cy="900000"/>
          </a:xfrm>
        </p:spPr>
        <p:txBody>
          <a:bodyPr bIns="198000" anchor="b">
            <a:noAutofit/>
          </a:bodyPr>
          <a:lstStyle>
            <a:lvl1pPr marL="0" indent="0">
              <a:buFontTx/>
              <a:buNone/>
              <a:defRPr sz="30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539751" y="1828800"/>
            <a:ext cx="4041775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4760914" y="1828800"/>
            <a:ext cx="3842837" cy="4021200"/>
          </a:xfrm>
        </p:spPr>
        <p:txBody>
          <a:bodyPr rtlCol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732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mtClean="0"/>
              <a:t>12/6/2010(место для проставления грифа конфиденциальности) ОАО «Мобильные ТелеСистемы», г.Москва ул. Марксистская, д.4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8150" y="6356352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37A943-FD84-4714-9809-ACA2DB4B523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6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88900" indent="-889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2000" kern="1200">
          <a:solidFill>
            <a:srgbClr val="E3061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177800" indent="-1778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361950" indent="-1841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1600"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539750" indent="-1778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1600"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717550" indent="-1778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1600"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12/6/2010(место для проставления грифа конфиденциальности) ОАО «Мобильные ТелеСистемы», г.Москва ул. Марксистская, д.4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8150" y="6356352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37A943-FD84-4714-9809-ACA2DB4B52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3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88900" indent="-889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2000" kern="1200">
          <a:solidFill>
            <a:srgbClr val="E3061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177800" indent="-1778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361950" indent="-1841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1600"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539750" indent="-1778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1600"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717550" indent="-1778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1600"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12/6/2010(место для проставления грифа конфиденциальности) ОАО «Мобильные ТелеСистемы», г.Москва ул. Марксистская, д.4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8150" y="6356352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37A943-FD84-4714-9809-ACA2DB4B52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7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88900" indent="-889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2000" kern="1200">
          <a:solidFill>
            <a:srgbClr val="E3061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177800" indent="-1778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361950" indent="-1841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1600"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539750" indent="-1778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1600"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717550" indent="-1778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1600"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Шаблон проектной презентации МТС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815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37A943-FD84-4714-9809-ACA2DB4B52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3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88900" indent="-889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2000" kern="1200">
          <a:solidFill>
            <a:srgbClr val="E3061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177800" indent="-1778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361950" indent="-1841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1600"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539750" indent="-1778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1600"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717550" indent="-1778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1"/>
        </a:buClr>
        <a:buFont typeface="Arial" panose="020B0604020202020204" pitchFamily="34" charset="0"/>
        <a:buChar char="•"/>
        <a:defRPr sz="1600" kern="1200">
          <a:solidFill>
            <a:srgbClr val="646464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37426" y="2229930"/>
            <a:ext cx="7882701" cy="14192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000" dirty="0">
                <a:solidFill>
                  <a:srgbClr val="C00000"/>
                </a:solidFill>
              </a:rPr>
              <a:t>Противодействие межоператорскому фроду</a:t>
            </a:r>
          </a:p>
        </p:txBody>
      </p:sp>
      <p:sp>
        <p:nvSpPr>
          <p:cNvPr id="4" name="Заголовок 10"/>
          <p:cNvSpPr txBox="1">
            <a:spLocks/>
          </p:cNvSpPr>
          <p:nvPr/>
        </p:nvSpPr>
        <p:spPr bwMode="auto">
          <a:xfrm>
            <a:off x="737424" y="465299"/>
            <a:ext cx="8279606" cy="15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Заголовок 10"/>
          <p:cNvSpPr txBox="1">
            <a:spLocks/>
          </p:cNvSpPr>
          <p:nvPr/>
        </p:nvSpPr>
        <p:spPr bwMode="auto">
          <a:xfrm>
            <a:off x="737424" y="4581525"/>
            <a:ext cx="827960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6" name="Заголовок 10"/>
          <p:cNvSpPr txBox="1">
            <a:spLocks/>
          </p:cNvSpPr>
          <p:nvPr/>
        </p:nvSpPr>
        <p:spPr bwMode="auto">
          <a:xfrm>
            <a:off x="889824" y="4733925"/>
            <a:ext cx="827960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Рего Андрей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Директор Департамента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управления регуляторными рисками 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ПАО «Мобильные ТелеСистемы»</a:t>
            </a:r>
          </a:p>
        </p:txBody>
      </p:sp>
    </p:spTree>
    <p:extLst>
      <p:ext uri="{BB962C8B-B14F-4D97-AF65-F5344CB8AC3E}">
        <p14:creationId xmlns:p14="http://schemas.microsoft.com/office/powerpoint/2010/main" val="36409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61280" y="2825181"/>
            <a:ext cx="8158870" cy="4535287"/>
          </a:xfrm>
        </p:spPr>
        <p:txBody>
          <a:bodyPr/>
          <a:lstStyle/>
          <a:p>
            <a:pPr marL="180975" indent="-180975"/>
            <a:r>
              <a:rPr lang="ru-RU" sz="1600" dirty="0" smtClean="0">
                <a:solidFill>
                  <a:srgbClr val="6D6E70"/>
                </a:solidFill>
                <a:latin typeface="+mj-lt"/>
              </a:rPr>
              <a:t>упрощение </a:t>
            </a:r>
            <a:r>
              <a:rPr lang="ru-RU" sz="1600" dirty="0">
                <a:solidFill>
                  <a:srgbClr val="6D6E70"/>
                </a:solidFill>
                <a:latin typeface="+mj-lt"/>
              </a:rPr>
              <a:t>регулирования </a:t>
            </a:r>
            <a:r>
              <a:rPr lang="ru-RU" sz="1600" dirty="0" smtClean="0">
                <a:solidFill>
                  <a:srgbClr val="6D6E70"/>
                </a:solidFill>
                <a:latin typeface="+mj-lt"/>
              </a:rPr>
              <a:t>пропуска трафика </a:t>
            </a:r>
            <a:r>
              <a:rPr lang="ru-RU" sz="1600" dirty="0">
                <a:solidFill>
                  <a:srgbClr val="6D6E70"/>
                </a:solidFill>
                <a:latin typeface="+mj-lt"/>
              </a:rPr>
              <a:t>по сетям электросвязи</a:t>
            </a:r>
            <a:r>
              <a:rPr lang="ru-RU" sz="1600" dirty="0" smtClean="0">
                <a:solidFill>
                  <a:srgbClr val="6D6E70"/>
                </a:solidFill>
                <a:latin typeface="+mj-lt"/>
              </a:rPr>
              <a:t>, содействующее инновациям</a:t>
            </a:r>
            <a:endParaRPr lang="ru-RU" sz="1600" dirty="0">
              <a:solidFill>
                <a:srgbClr val="6D6E70"/>
              </a:solidFill>
              <a:latin typeface="+mj-lt"/>
            </a:endParaRPr>
          </a:p>
          <a:p>
            <a:pPr marL="180975" indent="-180975"/>
            <a:r>
              <a:rPr lang="ru-RU" sz="1600" dirty="0">
                <a:solidFill>
                  <a:srgbClr val="6D6E70"/>
                </a:solidFill>
                <a:latin typeface="+mj-lt"/>
              </a:rPr>
              <a:t>обязанность операторов электросвязи по </a:t>
            </a:r>
            <a:r>
              <a:rPr lang="ru-RU" sz="1600" dirty="0" smtClean="0">
                <a:solidFill>
                  <a:srgbClr val="6D6E70"/>
                </a:solidFill>
                <a:latin typeface="+mj-lt"/>
              </a:rPr>
              <a:t>доставке вызова до </a:t>
            </a:r>
            <a:r>
              <a:rPr lang="ru-RU" sz="1600" dirty="0">
                <a:solidFill>
                  <a:srgbClr val="6D6E70"/>
                </a:solidFill>
                <a:latin typeface="+mj-lt"/>
              </a:rPr>
              <a:t>вызываемого абонента </a:t>
            </a:r>
            <a:r>
              <a:rPr lang="ru-RU" sz="1600" dirty="0" smtClean="0">
                <a:solidFill>
                  <a:srgbClr val="6D6E70"/>
                </a:solidFill>
                <a:latin typeface="+mj-lt"/>
              </a:rPr>
              <a:t>без </a:t>
            </a:r>
            <a:r>
              <a:rPr lang="ru-RU" sz="1600" dirty="0">
                <a:solidFill>
                  <a:srgbClr val="6D6E70"/>
                </a:solidFill>
                <a:latin typeface="+mj-lt"/>
              </a:rPr>
              <a:t>изменения информации о номере </a:t>
            </a:r>
            <a:r>
              <a:rPr lang="ru-RU" sz="1600" dirty="0" smtClean="0">
                <a:solidFill>
                  <a:srgbClr val="6D6E70"/>
                </a:solidFill>
                <a:latin typeface="+mj-lt"/>
              </a:rPr>
              <a:t>абонента</a:t>
            </a:r>
            <a:r>
              <a:rPr lang="ru-RU" sz="1600" dirty="0">
                <a:solidFill>
                  <a:srgbClr val="6D6E70"/>
                </a:solidFill>
                <a:latin typeface="+mj-lt"/>
              </a:rPr>
              <a:t>, </a:t>
            </a:r>
            <a:r>
              <a:rPr lang="ru-RU" sz="1600" dirty="0" smtClean="0">
                <a:solidFill>
                  <a:srgbClr val="6D6E70"/>
                </a:solidFill>
                <a:latin typeface="+mj-lt"/>
              </a:rPr>
              <a:t>инициировавшего вызов, включая </a:t>
            </a:r>
            <a:r>
              <a:rPr lang="ru-RU" sz="1600" dirty="0">
                <a:solidFill>
                  <a:srgbClr val="6D6E70"/>
                </a:solidFill>
                <a:latin typeface="+mj-lt"/>
              </a:rPr>
              <a:t>международные соединения, с введением соответствующего контроля</a:t>
            </a:r>
          </a:p>
          <a:p>
            <a:pPr marL="180975" indent="-180975"/>
            <a:r>
              <a:rPr lang="ru-RU" sz="1600" smtClean="0">
                <a:solidFill>
                  <a:srgbClr val="6D6E70"/>
                </a:solidFill>
                <a:latin typeface="+mj-lt"/>
              </a:rPr>
              <a:t>способы </a:t>
            </a:r>
            <a:r>
              <a:rPr lang="ru-RU" sz="1600" dirty="0" smtClean="0">
                <a:solidFill>
                  <a:srgbClr val="6D6E70"/>
                </a:solidFill>
                <a:latin typeface="+mj-lt"/>
              </a:rPr>
              <a:t>выявления и ограничения пропуска фродового трафика</a:t>
            </a:r>
            <a:endParaRPr lang="ru-RU" sz="1600" dirty="0">
              <a:solidFill>
                <a:srgbClr val="6D6E70"/>
              </a:solidFill>
              <a:latin typeface="+mj-lt"/>
            </a:endParaRPr>
          </a:p>
          <a:p>
            <a:pPr marL="180975" indent="-180975"/>
            <a:r>
              <a:rPr lang="ru-RU" sz="1600" dirty="0">
                <a:solidFill>
                  <a:srgbClr val="6D6E70"/>
                </a:solidFill>
                <a:latin typeface="+mj-lt"/>
              </a:rPr>
              <a:t>установление порядка выделения (присвоения), идентификации и передачи </a:t>
            </a:r>
            <a:r>
              <a:rPr lang="ru-RU" sz="1600" dirty="0" smtClean="0">
                <a:solidFill>
                  <a:srgbClr val="6D6E70"/>
                </a:solidFill>
                <a:latin typeface="+mj-lt"/>
              </a:rPr>
              <a:t>номера вызывающего абонента </a:t>
            </a:r>
            <a:r>
              <a:rPr lang="ru-RU" sz="1600" dirty="0">
                <a:solidFill>
                  <a:srgbClr val="6D6E70"/>
                </a:solidFill>
                <a:latin typeface="+mj-lt"/>
              </a:rPr>
              <a:t>с осуществлением </a:t>
            </a:r>
            <a:r>
              <a:rPr lang="ru-RU" sz="1600" dirty="0" smtClean="0">
                <a:solidFill>
                  <a:srgbClr val="6D6E70"/>
                </a:solidFill>
                <a:latin typeface="+mj-lt"/>
              </a:rPr>
              <a:t>контроля </a:t>
            </a:r>
            <a:r>
              <a:rPr lang="ru-RU" sz="1600" dirty="0">
                <a:solidFill>
                  <a:srgbClr val="6D6E70"/>
                </a:solidFill>
                <a:latin typeface="+mj-lt"/>
              </a:rPr>
              <a:t>за соблюдением операторами связи установленных обязанностей, </a:t>
            </a:r>
            <a:r>
              <a:rPr lang="ru-RU" sz="1600" dirty="0" smtClean="0">
                <a:solidFill>
                  <a:srgbClr val="6D6E70"/>
                </a:solidFill>
                <a:latin typeface="+mj-lt"/>
              </a:rPr>
              <a:t>в т.ч. в </a:t>
            </a:r>
            <a:r>
              <a:rPr lang="ru-RU" sz="1600" dirty="0">
                <a:solidFill>
                  <a:srgbClr val="6D6E70"/>
                </a:solidFill>
                <a:latin typeface="+mj-lt"/>
              </a:rPr>
              <a:t>рамках одной сети электросвязи</a:t>
            </a:r>
          </a:p>
          <a:p>
            <a:pPr marL="0" indent="0" algn="just">
              <a:buNone/>
            </a:pPr>
            <a:endParaRPr lang="ru-RU" sz="1600" dirty="0">
              <a:solidFill>
                <a:srgbClr val="6D6E70"/>
              </a:solidFill>
            </a:endParaRPr>
          </a:p>
        </p:txBody>
      </p:sp>
      <p:sp>
        <p:nvSpPr>
          <p:cNvPr id="5" name="Текст 1"/>
          <p:cNvSpPr txBox="1">
            <a:spLocks/>
          </p:cNvSpPr>
          <p:nvPr/>
        </p:nvSpPr>
        <p:spPr bwMode="auto">
          <a:xfrm>
            <a:off x="546601" y="252742"/>
            <a:ext cx="8063999" cy="76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30611"/>
              </a:buClr>
              <a:buFontTx/>
              <a:buNone/>
              <a:defRPr sz="3000" b="0" kern="1200" baseline="0">
                <a:solidFill>
                  <a:srgbClr val="E3061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1"/>
              </a:buClr>
              <a:buFontTx/>
              <a:buNone/>
              <a:defRPr kern="12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1"/>
              </a:buClr>
              <a:buFontTx/>
              <a:buNone/>
              <a:defRPr sz="1600" kern="12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1"/>
              </a:buClr>
              <a:buFontTx/>
              <a:buNone/>
              <a:defRPr sz="1600" kern="12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1"/>
              </a:buClr>
              <a:buFontTx/>
              <a:buNone/>
              <a:defRPr sz="1600" kern="12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>
                <a:solidFill>
                  <a:srgbClr val="C00000"/>
                </a:solidFill>
              </a:rPr>
              <a:t>Основные положения </a:t>
            </a:r>
            <a:r>
              <a:rPr lang="ru-RU" sz="2400" dirty="0" smtClean="0">
                <a:solidFill>
                  <a:srgbClr val="C00000"/>
                </a:solidFill>
              </a:rPr>
              <a:t>проекта Меморандума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B4CE3-5EEA-45BC-B78E-3D6EEE9B2230}" type="slidenum">
              <a:rPr lang="en-US" altLang="ru-RU" smtClean="0"/>
              <a:pPr>
                <a:defRPr/>
              </a:pPr>
              <a:t>10</a:t>
            </a:fld>
            <a:endParaRPr lang="en-US" altLang="ru-RU"/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661280" y="1395709"/>
            <a:ext cx="4708180" cy="96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8900" indent="-889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3061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E3061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177800" indent="-1778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1"/>
              </a:buClr>
              <a:buFont typeface="Arial" panose="020B0604020202020204" pitchFamily="34" charset="0"/>
              <a:buChar char="•"/>
              <a:defRPr kern="12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361950" indent="-18415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39750" indent="-1778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717550" indent="-1778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Принятие на территории стран – участниц РСС нормативных правовых актов по противодействию фроду на сетях электросвязи,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включающих: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8" name="Picture 2" descr="D:\Users\oblaneye\Pictures\Р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03" y="5966184"/>
            <a:ext cx="4304794" cy="5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1036264"/>
            <a:ext cx="2943225" cy="16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37339" y="1147186"/>
            <a:ext cx="5744111" cy="1551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734" y="138788"/>
            <a:ext cx="7886700" cy="893307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Законодательство России о запрете подмены номеров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9" y="1107949"/>
            <a:ext cx="2384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3465" y="1255136"/>
            <a:ext cx="5407969" cy="1169551"/>
          </a:xfrm>
          <a:prstGeom prst="rect">
            <a:avLst/>
          </a:prstGeom>
          <a:noFill/>
        </p:spPr>
        <p:txBody>
          <a:bodyPr wrap="square" lIns="36000" rIns="36000" rtlCol="0" anchor="ctr">
            <a:spAutoFit/>
          </a:bodyPr>
          <a:lstStyle/>
          <a:p>
            <a:pPr algn="just">
              <a:buClr>
                <a:srgbClr val="E30611"/>
              </a:buClr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Российской Федерации принят и вступил в действие 5 декабря 2017 года Федеральный закон от 05.12.2017 N 386-ФЗ "О внесении изменений в статью 46 Федерального закона "О связи" и статью 1 Федерального закона "О внесении изменений в Федеральный закон "О связи»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3331" y="3114391"/>
            <a:ext cx="8148119" cy="330451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b="1" dirty="0" smtClean="0">
                <a:solidFill>
                  <a:prstClr val="white"/>
                </a:solidFill>
              </a:rPr>
              <a:t>Федеральный </a:t>
            </a:r>
            <a:r>
              <a:rPr lang="ru-RU" sz="1200" b="1" dirty="0">
                <a:solidFill>
                  <a:prstClr val="white"/>
                </a:solidFill>
              </a:rPr>
              <a:t>закон обязывает операторов связи:</a:t>
            </a:r>
            <a:endParaRPr lang="en-US" sz="1200" b="1" dirty="0">
              <a:solidFill>
                <a:prstClr val="white"/>
              </a:solidFill>
            </a:endParaRPr>
          </a:p>
          <a:p>
            <a:pPr algn="ctr">
              <a:spcAft>
                <a:spcPts val="600"/>
              </a:spcAft>
            </a:pPr>
            <a:endParaRPr lang="ru-RU" sz="1200" b="1" dirty="0">
              <a:solidFill>
                <a:prstClr val="white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prstClr val="white"/>
                </a:solidFill>
              </a:rPr>
              <a:t>передавать без изменений в процессе установления голосовых соединений и передачи СМС-сообщений абонентский номер, а также уникальный код идентификации (УКИ) в процессе установления соединения, инициированного в сети передачи данных для целей передачи голосовой информации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200" b="1" dirty="0">
              <a:solidFill>
                <a:prstClr val="white"/>
              </a:solidFill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prstClr val="white"/>
                </a:solidFill>
              </a:rPr>
              <a:t>прекращать пропуск на свою сеть связи трафика в случае выявления трафика с подмененными номерами или УКИ</a:t>
            </a:r>
            <a:endParaRPr lang="en-US" sz="1200" b="1" dirty="0">
              <a:solidFill>
                <a:prstClr val="white"/>
              </a:solidFill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200" b="1" dirty="0">
              <a:solidFill>
                <a:prstClr val="white"/>
              </a:solidFill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prstClr val="white"/>
                </a:solidFill>
              </a:rPr>
              <a:t>прекращать оказание услуг связи в случае получения предписания </a:t>
            </a:r>
            <a:r>
              <a:rPr lang="ru-RU" sz="1200" b="1" dirty="0" err="1" smtClean="0">
                <a:solidFill>
                  <a:prstClr val="white"/>
                </a:solidFill>
              </a:rPr>
              <a:t>Роскомнадзора</a:t>
            </a:r>
            <a:r>
              <a:rPr lang="ru-RU" sz="1200" b="1" dirty="0" smtClean="0">
                <a:solidFill>
                  <a:prstClr val="white"/>
                </a:solidFill>
              </a:rPr>
              <a:t> </a:t>
            </a:r>
            <a:r>
              <a:rPr lang="ru-RU" sz="1200" b="1" dirty="0">
                <a:solidFill>
                  <a:prstClr val="white"/>
                </a:solidFill>
              </a:rPr>
              <a:t>или запроса органов, осуществляющих оперативно-розыскную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52221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idx="1"/>
          </p:nvPr>
        </p:nvSpPr>
        <p:spPr>
          <a:xfrm>
            <a:off x="1942939" y="2861438"/>
            <a:ext cx="5488686" cy="972838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Спасибо </a:t>
            </a:r>
            <a:r>
              <a:rPr lang="ru-RU" sz="3200" dirty="0">
                <a:solidFill>
                  <a:srgbClr val="C00000"/>
                </a:solidFill>
              </a:rPr>
              <a:t>за внимание</a:t>
            </a:r>
            <a:r>
              <a:rPr lang="en-US" sz="3200" dirty="0">
                <a:solidFill>
                  <a:srgbClr val="C00000"/>
                </a:solidFill>
              </a:rPr>
              <a:t>!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B4CE3-5EEA-45BC-B78E-3D6EEE9B2230}" type="slidenum">
              <a:rPr lang="en-US" altLang="ru-RU" smtClean="0"/>
              <a:pPr>
                <a:defRPr/>
              </a:pPr>
              <a:t>12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58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7267" y="2581267"/>
            <a:ext cx="552450" cy="5232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3063058" y="214488"/>
            <a:ext cx="5898714" cy="42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lang="ru-RU" sz="1995" dirty="0">
              <a:solidFill>
                <a:srgbClr val="C00000"/>
              </a:solidFill>
            </a:endParaRPr>
          </a:p>
        </p:txBody>
      </p:sp>
      <p:sp>
        <p:nvSpPr>
          <p:cNvPr id="20" name="Текст 1"/>
          <p:cNvSpPr txBox="1">
            <a:spLocks/>
          </p:cNvSpPr>
          <p:nvPr/>
        </p:nvSpPr>
        <p:spPr>
          <a:xfrm>
            <a:off x="563492" y="242790"/>
            <a:ext cx="8398280" cy="603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7F7F7F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/>
            <a:r>
              <a:rPr lang="ru-RU" sz="2400" dirty="0">
                <a:solidFill>
                  <a:srgbClr val="C00000"/>
                </a:solidFill>
              </a:rPr>
              <a:t>Виды фрода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на сетях электросвязи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7650" y="875271"/>
            <a:ext cx="8714122" cy="131025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7650" y="955193"/>
            <a:ext cx="8496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«Фрод» </a:t>
            </a:r>
            <a:r>
              <a:rPr lang="ru-RU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(от англ. </a:t>
            </a:r>
            <a:r>
              <a:rPr lang="ru-RU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fraud</a:t>
            </a:r>
            <a:r>
              <a:rPr lang="ru-RU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 «</a:t>
            </a:r>
            <a:r>
              <a:rPr lang="ru-RU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мошенничество») 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вид мошенничества 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в области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информационных технологий, в т.ч. </a:t>
            </a:r>
            <a:r>
              <a:rPr lang="ru-RU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несанкционированные действия и неправомочное 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пользование </a:t>
            </a:r>
            <a:r>
              <a:rPr lang="ru-RU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ресурсами 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и услугами </a:t>
            </a:r>
            <a:r>
              <a:rPr lang="ru-RU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в сетях 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связи. Перечень фрода не является исчерпывающим</a:t>
            </a:r>
            <a:endParaRPr lang="ru-RU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86100" y="2340377"/>
            <a:ext cx="7975672" cy="100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третьим лицом на сетях электросвязи «шлюза»   (в т.ч. установка Sim-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box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и пропуск трафика через него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подменой номера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звонящего абонента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49786" y="3494895"/>
            <a:ext cx="7975672" cy="14163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получение третьим лицом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несанкционированного доступа к коммутационному оборудованию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оператора/абонента (в т.ч. корпоративного) для организации бесплатного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пропуска трафика за счет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оператора/абонента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7650" y="3941469"/>
            <a:ext cx="552450" cy="5232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2</a:t>
            </a:r>
          </a:p>
        </p:txBody>
      </p:sp>
      <p:sp>
        <p:nvSpPr>
          <p:cNvPr id="21" name="Овал 20"/>
          <p:cNvSpPr/>
          <p:nvPr/>
        </p:nvSpPr>
        <p:spPr>
          <a:xfrm>
            <a:off x="277742" y="5407934"/>
            <a:ext cx="571500" cy="5232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3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49786" y="5060781"/>
            <a:ext cx="7975672" cy="12175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искусственная генерация оператором/третьим лицом трафика на свою сеть (под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видом абонентского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трафика)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сети другого оператора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целью получения оплаты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межоператорских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расчетах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B4CE3-5EEA-45BC-B78E-3D6EEE9B2230}" type="slidenum">
              <a:rPr lang="en-US" altLang="ru-RU" smtClean="0"/>
              <a:pPr>
                <a:defRPr/>
              </a:pPr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70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447677" y="714205"/>
            <a:ext cx="3651049" cy="79782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198092" y="3586810"/>
            <a:ext cx="5597038" cy="14486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4664426" y="2474982"/>
            <a:ext cx="615656" cy="854517"/>
            <a:chOff x="4854400" y="2792123"/>
            <a:chExt cx="615656" cy="854517"/>
          </a:xfrm>
        </p:grpSpPr>
        <p:sp>
          <p:nvSpPr>
            <p:cNvPr id="7" name="TextBox 6"/>
            <p:cNvSpPr txBox="1"/>
            <p:nvPr/>
          </p:nvSpPr>
          <p:spPr>
            <a:xfrm>
              <a:off x="4938724" y="2792123"/>
              <a:ext cx="409043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  <a:latin typeface="Verdana"/>
                  <a:sym typeface="Gill Sans Light"/>
                </a:rPr>
                <a:t>sim</a:t>
              </a:r>
            </a:p>
            <a:p>
              <a:r>
                <a:rPr lang="en-US" sz="1100" b="1" dirty="0">
                  <a:solidFill>
                    <a:srgbClr val="000000"/>
                  </a:solidFill>
                  <a:latin typeface="Verdana"/>
                  <a:sym typeface="Gill Sans Light"/>
                </a:rPr>
                <a:t>box</a:t>
              </a:r>
              <a:endParaRPr lang="ru-RU" sz="1100" b="1" dirty="0">
                <a:solidFill>
                  <a:srgbClr val="000000"/>
                </a:solidFill>
                <a:latin typeface="Verdana"/>
                <a:sym typeface="Gill Sans Light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4400" y="3179973"/>
              <a:ext cx="615656" cy="4666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9" name="Группа 8"/>
          <p:cNvGrpSpPr/>
          <p:nvPr/>
        </p:nvGrpSpPr>
        <p:grpSpPr>
          <a:xfrm>
            <a:off x="4662489" y="819810"/>
            <a:ext cx="1050394" cy="983350"/>
            <a:chOff x="7204921" y="5183257"/>
            <a:chExt cx="1050394" cy="983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509" y="5559617"/>
              <a:ext cx="392773" cy="60699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204921" y="5183257"/>
              <a:ext cx="1050394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50800" dir="5400000" sx="1000" sy="1000" algn="ctr" rotWithShape="0">
                <a:schemeClr val="bg1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ru-RU" sz="1400" dirty="0">
                  <a:solidFill>
                    <a:srgbClr val="000000"/>
                  </a:solidFill>
                  <a:latin typeface="Verdana"/>
                  <a:sym typeface="Gill Sans Light"/>
                </a:rPr>
                <a:t>Шлюз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817768" y="1246590"/>
            <a:ext cx="797764" cy="550247"/>
            <a:chOff x="7933266" y="5377633"/>
            <a:chExt cx="728361" cy="488461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7933266" y="5377633"/>
              <a:ext cx="728361" cy="488461"/>
            </a:xfrm>
            <a:prstGeom prst="triangle">
              <a:avLst/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ctr" defTabSz="546100" latinLnBrk="1" hangingPunct="0"/>
              <a:endParaRPr lang="ru-RU" b="1" dirty="0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40530" y="5626772"/>
              <a:ext cx="369918" cy="21402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ru-RU" sz="900" b="1" dirty="0">
                  <a:solidFill>
                    <a:srgbClr val="003399"/>
                  </a:solidFill>
                  <a:latin typeface="Verdana"/>
                  <a:sym typeface="Gill Sans Light"/>
                </a:rPr>
                <a:t>АТС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177958" y="1157222"/>
            <a:ext cx="1417728" cy="668867"/>
            <a:chOff x="7772355" y="955502"/>
            <a:chExt cx="1417728" cy="66886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2355" y="955502"/>
              <a:ext cx="668867" cy="66886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284362" y="1096940"/>
              <a:ext cx="9057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000000"/>
                  </a:solidFill>
                  <a:latin typeface="Verdana"/>
                </a:rPr>
                <a:t>«В» </a:t>
              </a:r>
              <a:endParaRPr lang="en-US" sz="1100" b="1" dirty="0">
                <a:solidFill>
                  <a:srgbClr val="000000"/>
                </a:solidFill>
                <a:latin typeface="Verdana"/>
              </a:endParaRPr>
            </a:p>
            <a:p>
              <a:r>
                <a:rPr lang="ru-RU" sz="1100" b="1" dirty="0">
                  <a:solidFill>
                    <a:srgbClr val="000000"/>
                  </a:solidFill>
                  <a:latin typeface="Verdana"/>
                </a:rPr>
                <a:t> </a:t>
              </a:r>
              <a:r>
                <a:rPr lang="en-US" sz="1100" b="1" dirty="0">
                  <a:solidFill>
                    <a:srgbClr val="000000"/>
                  </a:solidFill>
                  <a:latin typeface="Verdana"/>
                </a:rPr>
                <a:t>fix</a:t>
              </a:r>
              <a:endParaRPr lang="ru-RU" sz="1100" b="1" dirty="0">
                <a:solidFill>
                  <a:srgbClr val="000000"/>
                </a:solidFill>
                <a:latin typeface="Verdana"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4819" y="2665016"/>
            <a:ext cx="1591194" cy="7254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35786" y="972499"/>
            <a:ext cx="107296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46100" latinLnBrk="1" hangingPunct="0"/>
            <a:r>
              <a:rPr lang="ru-RU" sz="1100" b="1" dirty="0">
                <a:solidFill>
                  <a:srgbClr val="92040B"/>
                </a:solidFill>
                <a:sym typeface="Gill Sans Light"/>
              </a:rPr>
              <a:t>Нумерация АВС</a:t>
            </a:r>
          </a:p>
        </p:txBody>
      </p:sp>
      <p:sp>
        <p:nvSpPr>
          <p:cNvPr id="34" name="Облако 33"/>
          <p:cNvSpPr/>
          <p:nvPr/>
        </p:nvSpPr>
        <p:spPr>
          <a:xfrm>
            <a:off x="2403184" y="1775327"/>
            <a:ext cx="1690146" cy="1280597"/>
          </a:xfrm>
          <a:prstGeom prst="cloud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46100" latinLnBrk="1" hangingPunct="0"/>
            <a:r>
              <a:rPr lang="ru-RU" sz="4800" dirty="0">
                <a:sym typeface="Gill Sans Light"/>
              </a:rPr>
              <a:t> </a:t>
            </a:r>
            <a:r>
              <a:rPr lang="en-US" sz="4800" dirty="0">
                <a:solidFill>
                  <a:srgbClr val="6174C7"/>
                </a:solidFill>
                <a:sym typeface="Gill Sans Light"/>
              </a:rPr>
              <a:t>IP</a:t>
            </a:r>
            <a:endParaRPr lang="ru-RU" sz="4800" dirty="0">
              <a:solidFill>
                <a:srgbClr val="6174C7"/>
              </a:solidFill>
              <a:sym typeface="Gill Sans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64136" y="2834553"/>
            <a:ext cx="58802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Verdana"/>
              </a:rPr>
              <a:t>«В»</a:t>
            </a:r>
            <a:endParaRPr lang="en-US" sz="11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013" y="3556857"/>
            <a:ext cx="1483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</a:rPr>
              <a:t>Трафик по </a:t>
            </a:r>
            <a:r>
              <a:rPr lang="en-US" sz="1000" dirty="0">
                <a:solidFill>
                  <a:prstClr val="black"/>
                </a:solidFill>
              </a:rPr>
              <a:t>IP </a:t>
            </a:r>
            <a:r>
              <a:rPr lang="ru-RU" sz="1000" dirty="0">
                <a:solidFill>
                  <a:prstClr val="black"/>
                </a:solidFill>
              </a:rPr>
              <a:t>сетям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46871" y="3897755"/>
            <a:ext cx="1701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</a:rPr>
              <a:t>Трафик по сети ТфОП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7369" y="1674137"/>
            <a:ext cx="1024938" cy="24622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buClr>
                <a:srgbClr val="E30611"/>
              </a:buClr>
            </a:pPr>
            <a:r>
              <a:rPr lang="en-US" sz="1000" b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VoiP</a:t>
            </a:r>
            <a:r>
              <a:rPr lang="en-US" sz="1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биржа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6155" y="759944"/>
            <a:ext cx="3396315" cy="73866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buClr>
                <a:srgbClr val="E30611"/>
              </a:buClr>
            </a:pPr>
            <a:r>
              <a:rPr lang="ru-RU" sz="1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Использование шлюзов для подмены номера А и пропуска трафика в сети ТфОП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14585" y="3603153"/>
            <a:ext cx="5511428" cy="138499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spcAft>
                <a:spcPts val="600"/>
              </a:spcAft>
              <a:buClr>
                <a:srgbClr val="E30611"/>
              </a:buClr>
            </a:pPr>
            <a:r>
              <a:rPr lang="ru-RU" sz="14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качестве шлюзов могут использоваться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абонентские устройства (безлимитные тарифы)</a:t>
            </a:r>
          </a:p>
          <a:p>
            <a:pPr marL="285750" indent="-285750"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коммутаторы местных операторов (расчеты за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  <a:buClr>
                <a:srgbClr val="E30611"/>
              </a:buClr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местный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или зоновый трафик по низким тарифам)</a:t>
            </a:r>
          </a:p>
          <a:p>
            <a:pPr>
              <a:spcAft>
                <a:spcPts val="0"/>
              </a:spcAft>
              <a:buClr>
                <a:srgbClr val="E30611"/>
              </a:buClr>
            </a:pPr>
            <a:endParaRPr lang="ru-RU" sz="400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sim-box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нетарифицируемые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внутрисетевые вызовы)</a:t>
            </a: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59" y="1893114"/>
            <a:ext cx="756475" cy="61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2276" y="2539938"/>
            <a:ext cx="774558" cy="52694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 algn="ctr">
                <a:solidFill>
                  <a:srgbClr val="ED1C24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cxnSp>
        <p:nvCxnSpPr>
          <p:cNvPr id="33" name="Прямая со стрелкой 32"/>
          <p:cNvCxnSpPr/>
          <p:nvPr/>
        </p:nvCxnSpPr>
        <p:spPr>
          <a:xfrm>
            <a:off x="1832088" y="2214087"/>
            <a:ext cx="571094" cy="0"/>
          </a:xfrm>
          <a:prstGeom prst="straightConnector1">
            <a:avLst/>
          </a:prstGeom>
          <a:ln w="635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1832088" y="2734441"/>
            <a:ext cx="571094" cy="5761"/>
          </a:xfrm>
          <a:prstGeom prst="straightConnector1">
            <a:avLst/>
          </a:prstGeom>
          <a:ln w="635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4120652" y="1806202"/>
            <a:ext cx="575519" cy="292947"/>
          </a:xfrm>
          <a:prstGeom prst="straightConnector1">
            <a:avLst/>
          </a:prstGeom>
          <a:ln w="635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7" idx="0"/>
          </p:cNvCxnSpPr>
          <p:nvPr/>
        </p:nvCxnSpPr>
        <p:spPr>
          <a:xfrm>
            <a:off x="4951942" y="1901529"/>
            <a:ext cx="1330" cy="573453"/>
          </a:xfrm>
          <a:prstGeom prst="straightConnector1">
            <a:avLst/>
          </a:prstGeom>
          <a:ln w="635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5280084" y="1533479"/>
            <a:ext cx="562117" cy="10215"/>
          </a:xfrm>
          <a:prstGeom prst="straightConnector1">
            <a:avLst/>
          </a:prstGeom>
          <a:ln w="635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5337830" y="3096163"/>
            <a:ext cx="541375" cy="1476"/>
          </a:xfrm>
          <a:prstGeom prst="straightConnector1">
            <a:avLst/>
          </a:prstGeom>
          <a:ln w="635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46153" y="3670534"/>
            <a:ext cx="610858" cy="9433"/>
          </a:xfrm>
          <a:prstGeom prst="straightConnector1">
            <a:avLst/>
          </a:prstGeom>
          <a:ln w="635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Заголовок 1"/>
          <p:cNvSpPr txBox="1">
            <a:spLocks/>
          </p:cNvSpPr>
          <p:nvPr/>
        </p:nvSpPr>
        <p:spPr bwMode="auto">
          <a:xfrm>
            <a:off x="1355678" y="133482"/>
            <a:ext cx="7533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E30611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ru-RU" sz="2400" dirty="0">
                <a:solidFill>
                  <a:srgbClr val="C00000"/>
                </a:solidFill>
                <a:latin typeface="Arial"/>
              </a:rPr>
              <a:t>Фрод через подмену А номера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24960" y="4999810"/>
            <a:ext cx="6816238" cy="169277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spcAft>
                <a:spcPts val="0"/>
              </a:spcAft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оплата межоператорского трафика не осуществляется (оплачивается трафик только в рамках безлимитного тарифного плана или только внутрисетевые звонки)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оплачивается завершение вызовов на местном/зоновом уровне вместо оплаты по более дорогой цене завершения вызовов на международном уровне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B4CE3-5EEA-45BC-B78E-3D6EEE9B2230}" type="slidenum">
              <a:rPr lang="en-US" altLang="ru-RU" smtClean="0"/>
              <a:pPr>
                <a:defRPr/>
              </a:pPr>
              <a:t>3</a:t>
            </a:fld>
            <a:endParaRPr lang="en-US" altLang="ru-RU"/>
          </a:p>
        </p:txBody>
      </p:sp>
      <p:sp>
        <p:nvSpPr>
          <p:cNvPr id="49" name="TextBox 48"/>
          <p:cNvSpPr txBox="1"/>
          <p:nvPr/>
        </p:nvSpPr>
        <p:spPr>
          <a:xfrm>
            <a:off x="6344797" y="2586611"/>
            <a:ext cx="107296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46100" latinLnBrk="1" hangingPunct="0"/>
            <a:r>
              <a:rPr lang="ru-RU" sz="1100" b="1" dirty="0">
                <a:solidFill>
                  <a:srgbClr val="92040B"/>
                </a:solidFill>
                <a:sym typeface="Gill Sans Light"/>
              </a:rPr>
              <a:t>Нумерация </a:t>
            </a:r>
            <a:r>
              <a:rPr lang="en-US" sz="1100" b="1" dirty="0">
                <a:solidFill>
                  <a:srgbClr val="92040B"/>
                </a:solidFill>
                <a:sym typeface="Gill Sans Light"/>
              </a:rPr>
              <a:t>DEF</a:t>
            </a:r>
            <a:endParaRPr lang="ru-RU" sz="1100" b="1" dirty="0">
              <a:solidFill>
                <a:srgbClr val="92040B"/>
              </a:solidFill>
              <a:sym typeface="Gill Sans Light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5806131" y="2849274"/>
            <a:ext cx="797764" cy="550246"/>
            <a:chOff x="7933266" y="5377633"/>
            <a:chExt cx="728361" cy="488461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Равнобедренный треугольник 51"/>
            <p:cNvSpPr/>
            <p:nvPr/>
          </p:nvSpPr>
          <p:spPr>
            <a:xfrm>
              <a:off x="7933266" y="5377633"/>
              <a:ext cx="728361" cy="488461"/>
            </a:xfrm>
            <a:prstGeom prst="triangle">
              <a:avLst/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ctr" defTabSz="546100" latinLnBrk="1" hangingPunct="0"/>
              <a:endParaRPr lang="ru-RU" b="1" dirty="0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07175" y="5640772"/>
              <a:ext cx="380542" cy="21402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sz="900" b="1" dirty="0">
                  <a:solidFill>
                    <a:srgbClr val="003399"/>
                  </a:solidFill>
                  <a:latin typeface="Verdana"/>
                  <a:sym typeface="Gill Sans Light"/>
                </a:rPr>
                <a:t>MSC</a:t>
              </a:r>
              <a:endParaRPr lang="ru-RU" sz="900" b="1" dirty="0">
                <a:solidFill>
                  <a:srgbClr val="003399"/>
                </a:solidFill>
                <a:latin typeface="Verdana"/>
                <a:sym typeface="Gill Sans Light"/>
              </a:endParaRPr>
            </a:p>
          </p:txBody>
        </p:sp>
      </p:grpSp>
      <p:sp>
        <p:nvSpPr>
          <p:cNvPr id="4" name="Пятиугольник 3"/>
          <p:cNvSpPr/>
          <p:nvPr/>
        </p:nvSpPr>
        <p:spPr>
          <a:xfrm>
            <a:off x="290470" y="5367865"/>
            <a:ext cx="1666875" cy="479325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Абонентский уровень</a:t>
            </a:r>
          </a:p>
        </p:txBody>
      </p:sp>
      <p:sp>
        <p:nvSpPr>
          <p:cNvPr id="47" name="Пятиугольник 46"/>
          <p:cNvSpPr/>
          <p:nvPr/>
        </p:nvSpPr>
        <p:spPr>
          <a:xfrm>
            <a:off x="290469" y="6034356"/>
            <a:ext cx="1666875" cy="479325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Операторский</a:t>
            </a:r>
          </a:p>
          <a:p>
            <a:pPr algn="ctr"/>
            <a:r>
              <a:rPr lang="ru-RU" sz="1400" dirty="0"/>
              <a:t>уровень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921" y="4859455"/>
            <a:ext cx="2273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Выгода фродстера: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6615532" y="1534123"/>
            <a:ext cx="600718" cy="1475"/>
          </a:xfrm>
          <a:prstGeom prst="straightConnector1">
            <a:avLst/>
          </a:prstGeom>
          <a:ln w="635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216650" y="2026278"/>
            <a:ext cx="0" cy="669277"/>
          </a:xfrm>
          <a:prstGeom prst="straightConnector1">
            <a:avLst/>
          </a:prstGeom>
          <a:ln w="635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6571911" y="3100069"/>
            <a:ext cx="600718" cy="1475"/>
          </a:xfrm>
          <a:prstGeom prst="straightConnector1">
            <a:avLst/>
          </a:prstGeom>
          <a:ln w="635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546153" y="4011432"/>
            <a:ext cx="610858" cy="9433"/>
          </a:xfrm>
          <a:prstGeom prst="straightConnector1">
            <a:avLst/>
          </a:prstGeom>
          <a:ln w="635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391025" y="759944"/>
            <a:ext cx="1123950" cy="2639576"/>
          </a:xfrm>
          <a:prstGeom prst="roundRect">
            <a:avLst/>
          </a:prstGeom>
          <a:noFill/>
          <a:ln w="317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988725" y="3189506"/>
            <a:ext cx="5725158" cy="16034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486592" y="1817419"/>
            <a:ext cx="715293" cy="883356"/>
            <a:chOff x="7267265" y="5283251"/>
            <a:chExt cx="715293" cy="88335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509" y="5559617"/>
              <a:ext cx="392773" cy="60699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267265" y="5283251"/>
              <a:ext cx="715293" cy="256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ru-RU" sz="1000" b="1" dirty="0" smtClean="0">
                  <a:solidFill>
                    <a:srgbClr val="000000"/>
                  </a:solidFill>
                  <a:latin typeface="Verdana"/>
                  <a:sym typeface="Gill Sans Light"/>
                </a:rPr>
                <a:t>Шлюз</a:t>
              </a:r>
              <a:endParaRPr lang="ru-RU" sz="1000" b="1" dirty="0">
                <a:solidFill>
                  <a:srgbClr val="000000"/>
                </a:solidFill>
                <a:latin typeface="Verdana"/>
                <a:sym typeface="Gill Sans Light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390109" y="2078497"/>
            <a:ext cx="728361" cy="550247"/>
            <a:chOff x="7933266" y="5346741"/>
            <a:chExt cx="728361" cy="550247"/>
          </a:xfrm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7933266" y="5346741"/>
              <a:ext cx="728361" cy="550247"/>
            </a:xfrm>
            <a:prstGeom prst="triangl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ctr" defTabSz="546100" latinLnBrk="1" hangingPunct="0"/>
              <a:endParaRPr lang="ru-RU" b="1" dirty="0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03669" y="5587999"/>
              <a:ext cx="387554" cy="256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Verdana"/>
                  <a:sym typeface="Gill Sans Light"/>
                </a:rPr>
                <a:t>АТС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704318" y="1681385"/>
            <a:ext cx="114698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46100" latinLnBrk="1" hangingPunct="0"/>
            <a:r>
              <a:rPr lang="ru-RU" sz="1000" b="1" dirty="0">
                <a:solidFill>
                  <a:srgbClr val="92040B"/>
                </a:solidFill>
                <a:sym typeface="Gill Sans Light"/>
              </a:rPr>
              <a:t>Нумерация</a:t>
            </a:r>
          </a:p>
          <a:p>
            <a:pPr algn="ctr" defTabSz="546100" latinLnBrk="1" hangingPunct="0"/>
            <a:r>
              <a:rPr lang="ru-RU" sz="1000" b="1" dirty="0">
                <a:solidFill>
                  <a:srgbClr val="92040B"/>
                </a:solidFill>
                <a:sym typeface="Gill Sans Light"/>
              </a:rPr>
              <a:t>АВС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53" y="3641348"/>
            <a:ext cx="1483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</a:rPr>
              <a:t>Трафик по </a:t>
            </a:r>
            <a:r>
              <a:rPr lang="en-US" sz="1000" dirty="0">
                <a:solidFill>
                  <a:prstClr val="black"/>
                </a:solidFill>
              </a:rPr>
              <a:t>IP </a:t>
            </a:r>
            <a:r>
              <a:rPr lang="ru-RU" sz="1000" dirty="0">
                <a:solidFill>
                  <a:prstClr val="black"/>
                </a:solidFill>
              </a:rPr>
              <a:t>сетям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9853" y="3964826"/>
            <a:ext cx="1663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</a:rPr>
              <a:t>Трафик по сети ТфОП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3183" y="1558274"/>
            <a:ext cx="1024938" cy="24622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buClr>
                <a:srgbClr val="E30611"/>
              </a:buClr>
            </a:pPr>
            <a:r>
              <a:rPr lang="en-US" sz="1000" b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VoiP</a:t>
            </a:r>
            <a:r>
              <a:rPr lang="en-US" sz="1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биржа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79556" y="3274866"/>
            <a:ext cx="5407969" cy="1477328"/>
          </a:xfrm>
          <a:prstGeom prst="rect">
            <a:avLst/>
          </a:prstGeom>
          <a:noFill/>
        </p:spPr>
        <p:txBody>
          <a:bodyPr wrap="square" lIns="36000" rIns="36000" rtlCol="0" anchor="ctr">
            <a:spAutoFit/>
          </a:bodyPr>
          <a:lstStyle/>
          <a:p>
            <a:pPr algn="just">
              <a:buClr>
                <a:srgbClr val="E30611"/>
              </a:buClr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Посредством несанкционированного проникновения фродстера на коммутаторы местных операторов или абонентов («взлом») исходящий международный трафик (МН-трафик) направляется в виде трафика от абонента сети оператора, на оборудовании которого осуществлен «взлом»</a:t>
            </a: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8" y="1765217"/>
            <a:ext cx="756475" cy="61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50" y="2414201"/>
            <a:ext cx="714890" cy="52694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 algn="ctr">
                <a:solidFill>
                  <a:srgbClr val="ED1C24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cxnSp>
        <p:nvCxnSpPr>
          <p:cNvPr id="33" name="Прямая со стрелкой 32"/>
          <p:cNvCxnSpPr/>
          <p:nvPr/>
        </p:nvCxnSpPr>
        <p:spPr>
          <a:xfrm flipV="1">
            <a:off x="1034399" y="2118518"/>
            <a:ext cx="529654" cy="4496"/>
          </a:xfrm>
          <a:prstGeom prst="straightConnector1">
            <a:avLst/>
          </a:prstGeom>
          <a:ln w="635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2992784" y="2356234"/>
            <a:ext cx="501545" cy="13321"/>
          </a:xfrm>
          <a:prstGeom prst="straightConnector1">
            <a:avLst/>
          </a:prstGeom>
          <a:ln w="635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364189" y="3764264"/>
            <a:ext cx="473724" cy="1476"/>
          </a:xfrm>
          <a:prstGeom prst="straightConnector1">
            <a:avLst/>
          </a:prstGeom>
          <a:ln w="635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Заголовок 1"/>
          <p:cNvSpPr txBox="1">
            <a:spLocks/>
          </p:cNvSpPr>
          <p:nvPr/>
        </p:nvSpPr>
        <p:spPr bwMode="auto">
          <a:xfrm>
            <a:off x="1497599" y="164344"/>
            <a:ext cx="75331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E30611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ru-RU" sz="2400" dirty="0">
                <a:solidFill>
                  <a:srgbClr val="C00000"/>
                </a:solidFill>
                <a:latin typeface="Arial"/>
              </a:rPr>
              <a:t>Фрод через несанкционированный доступ к оборудованию оператора/абонента  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5431270" y="2075058"/>
            <a:ext cx="728361" cy="550247"/>
            <a:chOff x="7933266" y="5346741"/>
            <a:chExt cx="728361" cy="550247"/>
          </a:xfrm>
        </p:grpSpPr>
        <p:sp>
          <p:nvSpPr>
            <p:cNvPr id="32" name="Равнобедренный треугольник 31"/>
            <p:cNvSpPr/>
            <p:nvPr/>
          </p:nvSpPr>
          <p:spPr>
            <a:xfrm>
              <a:off x="7933266" y="5346741"/>
              <a:ext cx="728361" cy="550247"/>
            </a:xfrm>
            <a:prstGeom prst="triangl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ctr" defTabSz="546100" latinLnBrk="1" hangingPunct="0"/>
              <a:endParaRPr lang="ru-RU" b="1" dirty="0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103669" y="5587999"/>
              <a:ext cx="387554" cy="256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Verdana"/>
                  <a:sym typeface="Gill Sans Light"/>
                </a:rPr>
                <a:t>ЗТУ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451061" y="2085132"/>
            <a:ext cx="728361" cy="574683"/>
            <a:chOff x="7933266" y="5346741"/>
            <a:chExt cx="728361" cy="574683"/>
          </a:xfrm>
        </p:grpSpPr>
        <p:sp>
          <p:nvSpPr>
            <p:cNvPr id="37" name="Равнобедренный треугольник 36"/>
            <p:cNvSpPr/>
            <p:nvPr/>
          </p:nvSpPr>
          <p:spPr>
            <a:xfrm>
              <a:off x="7933266" y="5346741"/>
              <a:ext cx="728361" cy="550247"/>
            </a:xfrm>
            <a:prstGeom prst="triangl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ctr" defTabSz="546100" latinLnBrk="1" hangingPunct="0"/>
              <a:endParaRPr lang="ru-RU" b="1" dirty="0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03669" y="5511055"/>
              <a:ext cx="457718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Verdana"/>
                  <a:sym typeface="Gill Sans Light"/>
                </a:rPr>
                <a:t>МГ/МН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79422" y="1576001"/>
            <a:ext cx="18036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/>
              <a:t>ВЕСЬ МИР </a:t>
            </a:r>
          </a:p>
          <a:p>
            <a:pPr algn="ctr"/>
            <a:r>
              <a:rPr lang="ru-RU" sz="1000" dirty="0"/>
              <a:t>(дорогие направления)</a:t>
            </a:r>
            <a:r>
              <a:rPr lang="ru-RU" sz="1100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B4CE3-5EEA-45BC-B78E-3D6EEE9B2230}" type="slidenum">
              <a:rPr lang="en-US" altLang="ru-RU" smtClean="0"/>
              <a:pPr>
                <a:defRPr/>
              </a:pPr>
              <a:t>4</a:t>
            </a:fld>
            <a:endParaRPr lang="en-US" alt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1038411" y="2678804"/>
            <a:ext cx="523688" cy="3914"/>
          </a:xfrm>
          <a:prstGeom prst="straightConnector1">
            <a:avLst/>
          </a:prstGeom>
          <a:ln w="635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3988193" y="2346961"/>
            <a:ext cx="501545" cy="13321"/>
          </a:xfrm>
          <a:prstGeom prst="straightConnector1">
            <a:avLst/>
          </a:prstGeom>
          <a:ln w="6350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0" y="1967751"/>
            <a:ext cx="803607" cy="80360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066095" y="5009799"/>
            <a:ext cx="6964651" cy="150810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spcAft>
                <a:spcPts val="0"/>
              </a:spcAft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лицо, направляющее дорогой исходящий МН-трафик, не оплачивает его  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трафик оплачивает оператор, на сети которого был «взлом», либо оператор МГ-МН связи, либо абонент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6316" y="809627"/>
            <a:ext cx="3148013" cy="5619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«Взлом» </a:t>
            </a:r>
          </a:p>
          <a:p>
            <a:pPr algn="ctr"/>
            <a:r>
              <a:rPr lang="ru-RU" sz="1600" dirty="0"/>
              <a:t>оборудования оператора</a:t>
            </a:r>
          </a:p>
        </p:txBody>
      </p:sp>
      <p:sp>
        <p:nvSpPr>
          <p:cNvPr id="43" name="Пятиугольник 42"/>
          <p:cNvSpPr/>
          <p:nvPr/>
        </p:nvSpPr>
        <p:spPr>
          <a:xfrm>
            <a:off x="301195" y="5277660"/>
            <a:ext cx="1666875" cy="479325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Абонентский уровень</a:t>
            </a:r>
          </a:p>
        </p:txBody>
      </p:sp>
      <p:sp>
        <p:nvSpPr>
          <p:cNvPr id="50" name="Пятиугольник 49"/>
          <p:cNvSpPr/>
          <p:nvPr/>
        </p:nvSpPr>
        <p:spPr>
          <a:xfrm>
            <a:off x="301194" y="5944151"/>
            <a:ext cx="1666875" cy="479325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Операторский</a:t>
            </a:r>
          </a:p>
          <a:p>
            <a:pPr algn="ctr"/>
            <a:r>
              <a:rPr lang="ru-RU" sz="1400" dirty="0"/>
              <a:t>уровень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24068" y="4876300"/>
            <a:ext cx="2300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Выгода фродстера: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364189" y="4084631"/>
            <a:ext cx="473724" cy="1476"/>
          </a:xfrm>
          <a:prstGeom prst="straightConnector1">
            <a:avLst/>
          </a:prstGeom>
          <a:ln w="635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5027709" y="2352026"/>
            <a:ext cx="473724" cy="1476"/>
          </a:xfrm>
          <a:prstGeom prst="straightConnector1">
            <a:avLst/>
          </a:prstGeom>
          <a:ln w="635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6068484" y="2314840"/>
            <a:ext cx="473724" cy="1476"/>
          </a:xfrm>
          <a:prstGeom prst="straightConnector1">
            <a:avLst/>
          </a:prstGeom>
          <a:ln w="635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7079182" y="2313364"/>
            <a:ext cx="473724" cy="1476"/>
          </a:xfrm>
          <a:prstGeom prst="straightConnector1">
            <a:avLst/>
          </a:prstGeom>
          <a:ln w="635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блако 59"/>
          <p:cNvSpPr/>
          <p:nvPr/>
        </p:nvSpPr>
        <p:spPr>
          <a:xfrm>
            <a:off x="1562098" y="1759293"/>
            <a:ext cx="1356125" cy="1280597"/>
          </a:xfrm>
          <a:prstGeom prst="cloud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46100" latinLnBrk="1" hangingPunct="0"/>
            <a:r>
              <a:rPr lang="ru-RU" sz="4800" dirty="0">
                <a:sym typeface="Gill Sans Light"/>
              </a:rPr>
              <a:t> </a:t>
            </a:r>
            <a:r>
              <a:rPr lang="en-US" sz="4000" dirty="0">
                <a:solidFill>
                  <a:srgbClr val="6174C7"/>
                </a:solidFill>
                <a:sym typeface="Gill Sans Light"/>
              </a:rPr>
              <a:t>IP</a:t>
            </a:r>
            <a:endParaRPr lang="ru-RU" sz="4000" dirty="0">
              <a:solidFill>
                <a:srgbClr val="6174C7"/>
              </a:solidFill>
              <a:sym typeface="Gill Sans Light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26809" y="1674249"/>
            <a:ext cx="940659" cy="1358506"/>
          </a:xfrm>
          <a:prstGeom prst="roundRect">
            <a:avLst/>
          </a:prstGeom>
          <a:noFill/>
          <a:ln w="317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83" y="1833358"/>
            <a:ext cx="1752109" cy="130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/>
        </p:spPr>
      </p:pic>
      <p:sp>
        <p:nvSpPr>
          <p:cNvPr id="58" name="Заголовок 1"/>
          <p:cNvSpPr txBox="1">
            <a:spLocks/>
          </p:cNvSpPr>
          <p:nvPr/>
        </p:nvSpPr>
        <p:spPr bwMode="auto">
          <a:xfrm>
            <a:off x="1381217" y="215212"/>
            <a:ext cx="7533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E30611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ru-RU" sz="2400" dirty="0">
                <a:solidFill>
                  <a:srgbClr val="C00000"/>
                </a:solidFill>
                <a:latin typeface="Arial"/>
              </a:rPr>
              <a:t>Фрод через искусственную генерацию трафика </a:t>
            </a:r>
          </a:p>
        </p:txBody>
      </p:sp>
      <p:sp>
        <p:nvSpPr>
          <p:cNvPr id="47" name="Облако 46"/>
          <p:cNvSpPr/>
          <p:nvPr/>
        </p:nvSpPr>
        <p:spPr>
          <a:xfrm>
            <a:off x="3920775" y="1867075"/>
            <a:ext cx="1629950" cy="1224525"/>
          </a:xfrm>
          <a:prstGeom prst="cloud">
            <a:avLst/>
          </a:prstGeom>
          <a:solidFill>
            <a:srgbClr val="7030A0">
              <a:alpha val="70000"/>
            </a:srgb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546100" latinLnBrk="1" hangingPunct="0"/>
            <a:endParaRPr lang="ru-RU" sz="1200" b="1" dirty="0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08999" y="2003690"/>
            <a:ext cx="1735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Сеть 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Оператора-1, 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с которой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осуществляются 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вызовы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58239" y="2021957"/>
            <a:ext cx="1047772" cy="668867"/>
            <a:chOff x="7772355" y="955502"/>
            <a:chExt cx="1047772" cy="66886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2355" y="955502"/>
              <a:ext cx="668867" cy="66886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284363" y="1096940"/>
              <a:ext cx="5357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000000"/>
                  </a:solidFill>
                  <a:latin typeface="Verdana"/>
                </a:rPr>
                <a:t>«А»</a:t>
              </a:r>
              <a:endParaRPr lang="en-US" sz="1100" b="1" dirty="0">
                <a:solidFill>
                  <a:srgbClr val="000000"/>
                </a:solidFill>
                <a:latin typeface="Verdana"/>
              </a:endParaRPr>
            </a:p>
            <a:p>
              <a:r>
                <a:rPr lang="ru-RU" sz="1100" b="1" dirty="0">
                  <a:solidFill>
                    <a:srgbClr val="000000"/>
                  </a:solidFill>
                  <a:latin typeface="Verdana"/>
                </a:rPr>
                <a:t> </a:t>
              </a:r>
              <a:r>
                <a:rPr lang="en-US" sz="1100" b="1" dirty="0">
                  <a:solidFill>
                    <a:srgbClr val="000000"/>
                  </a:solidFill>
                  <a:latin typeface="Verdana"/>
                </a:rPr>
                <a:t>fix</a:t>
              </a:r>
              <a:endParaRPr lang="ru-RU" sz="1100" b="1" dirty="0">
                <a:solidFill>
                  <a:srgbClr val="000000"/>
                </a:solidFill>
                <a:latin typeface="Verdana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046272" y="2379076"/>
            <a:ext cx="1047772" cy="668867"/>
            <a:chOff x="7772355" y="955502"/>
            <a:chExt cx="1047772" cy="668867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2355" y="955502"/>
              <a:ext cx="668867" cy="66886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284363" y="1096940"/>
              <a:ext cx="5357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000000"/>
                  </a:solidFill>
                  <a:latin typeface="Verdana"/>
                </a:rPr>
                <a:t>«с»</a:t>
              </a:r>
              <a:endParaRPr lang="en-US" sz="1100" b="1" dirty="0">
                <a:solidFill>
                  <a:srgbClr val="000000"/>
                </a:solidFill>
                <a:latin typeface="Verdana"/>
              </a:endParaRPr>
            </a:p>
            <a:p>
              <a:r>
                <a:rPr lang="ru-RU" sz="1100" b="1" dirty="0">
                  <a:solidFill>
                    <a:srgbClr val="000000"/>
                  </a:solidFill>
                  <a:latin typeface="Verdana"/>
                </a:rPr>
                <a:t> </a:t>
              </a:r>
              <a:r>
                <a:rPr lang="en-US" sz="1100" b="1" dirty="0">
                  <a:solidFill>
                    <a:srgbClr val="000000"/>
                  </a:solidFill>
                  <a:latin typeface="Verdana"/>
                </a:rPr>
                <a:t>fix</a:t>
              </a:r>
              <a:endParaRPr lang="ru-RU" sz="1100" b="1" dirty="0">
                <a:solidFill>
                  <a:srgbClr val="000000"/>
                </a:solidFill>
                <a:latin typeface="Verdana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058150" y="1730193"/>
            <a:ext cx="1047772" cy="668867"/>
            <a:chOff x="7772355" y="955502"/>
            <a:chExt cx="1047772" cy="66886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2355" y="955502"/>
              <a:ext cx="668867" cy="66886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284363" y="1096940"/>
              <a:ext cx="5357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000000"/>
                  </a:solidFill>
                  <a:latin typeface="Verdana"/>
                </a:rPr>
                <a:t>«в»</a:t>
              </a:r>
              <a:endParaRPr lang="en-US" sz="1100" b="1" dirty="0">
                <a:solidFill>
                  <a:srgbClr val="000000"/>
                </a:solidFill>
                <a:latin typeface="Verdana"/>
              </a:endParaRPr>
            </a:p>
            <a:p>
              <a:r>
                <a:rPr lang="ru-RU" sz="1100" b="1" dirty="0">
                  <a:solidFill>
                    <a:srgbClr val="000000"/>
                  </a:solidFill>
                  <a:latin typeface="Verdana"/>
                </a:rPr>
                <a:t> </a:t>
              </a:r>
              <a:r>
                <a:rPr lang="en-US" sz="1100" b="1" dirty="0">
                  <a:solidFill>
                    <a:srgbClr val="000000"/>
                  </a:solidFill>
                  <a:latin typeface="Verdana"/>
                </a:rPr>
                <a:t>fix</a:t>
              </a:r>
              <a:endParaRPr lang="ru-RU" sz="1100" b="1" dirty="0">
                <a:solidFill>
                  <a:srgbClr val="000000"/>
                </a:solidFill>
                <a:latin typeface="Verdan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486" y="1428513"/>
            <a:ext cx="1262061" cy="718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6100" latinLnBrk="1" hangingPunct="0"/>
            <a:r>
              <a:rPr lang="ru-RU" sz="1000" dirty="0">
                <a:solidFill>
                  <a:schemeClr val="tx1"/>
                </a:solidFill>
                <a:sym typeface="Gill Sans Light"/>
              </a:rPr>
              <a:t>Абонент </a:t>
            </a:r>
            <a:r>
              <a:rPr lang="ru-RU" sz="1000" dirty="0" smtClean="0">
                <a:solidFill>
                  <a:schemeClr val="tx1"/>
                </a:solidFill>
                <a:sym typeface="Gill Sans Light"/>
              </a:rPr>
              <a:t>А</a:t>
            </a:r>
          </a:p>
          <a:p>
            <a:pPr algn="ctr" defTabSz="546100" latinLnBrk="1" hangingPunct="0"/>
            <a:r>
              <a:rPr lang="ru-RU" sz="1000" b="1" dirty="0" smtClean="0">
                <a:solidFill>
                  <a:srgbClr val="C00000"/>
                </a:solidFill>
                <a:sym typeface="Gill Sans Light"/>
              </a:rPr>
              <a:t>аффилирован</a:t>
            </a:r>
            <a:r>
              <a:rPr lang="ru-RU" sz="1000" dirty="0" smtClean="0">
                <a:solidFill>
                  <a:schemeClr val="tx1"/>
                </a:solidFill>
                <a:sym typeface="Gill Sans Light"/>
              </a:rPr>
              <a:t>  </a:t>
            </a:r>
          </a:p>
          <a:p>
            <a:pPr algn="ctr" defTabSz="546100" latinLnBrk="1" hangingPunct="0"/>
            <a:r>
              <a:rPr lang="ru-RU" sz="1000" dirty="0" smtClean="0">
                <a:solidFill>
                  <a:schemeClr val="tx1"/>
                </a:solidFill>
                <a:sym typeface="Gill Sans Light"/>
              </a:rPr>
              <a:t>с Операторами</a:t>
            </a:r>
            <a:r>
              <a:rPr lang="en-US" sz="1000" dirty="0" smtClean="0">
                <a:solidFill>
                  <a:schemeClr val="tx1"/>
                </a:solidFill>
                <a:sym typeface="Gill Sans Light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sym typeface="Gill Sans Light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sym typeface="Gill Sans Light"/>
              </a:rPr>
              <a:t>2 </a:t>
            </a:r>
            <a:r>
              <a:rPr lang="ru-RU" sz="1000" dirty="0" smtClean="0">
                <a:solidFill>
                  <a:schemeClr val="tx1"/>
                </a:solidFill>
                <a:sym typeface="Gill Sans Light"/>
              </a:rPr>
              <a:t>и 3</a:t>
            </a:r>
            <a:endParaRPr lang="ru-RU" sz="1000" dirty="0">
              <a:solidFill>
                <a:schemeClr val="tx1"/>
              </a:solidFill>
              <a:sym typeface="Gill Sans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0664" y="1526522"/>
            <a:ext cx="1621272" cy="28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Оператор-1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80452" y="1546296"/>
            <a:ext cx="1621272" cy="28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Оператор-2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72832" y="2064627"/>
            <a:ext cx="1488276" cy="760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6100" latinLnBrk="1" hangingPunct="0"/>
            <a:r>
              <a:rPr lang="ru-RU" sz="1200" dirty="0">
                <a:solidFill>
                  <a:schemeClr val="bg1"/>
                </a:solidFill>
                <a:sym typeface="Gill Sans Light"/>
              </a:rPr>
              <a:t>Сеть </a:t>
            </a:r>
          </a:p>
          <a:p>
            <a:pPr algn="ctr" defTabSz="546100" latinLnBrk="1" hangingPunct="0"/>
            <a:r>
              <a:rPr lang="ru-RU" sz="1200" dirty="0">
                <a:solidFill>
                  <a:schemeClr val="bg1"/>
                </a:solidFill>
                <a:sym typeface="Gill Sans Light"/>
              </a:rPr>
              <a:t>Оператора-2, </a:t>
            </a:r>
          </a:p>
          <a:p>
            <a:pPr algn="ctr" defTabSz="546100" latinLnBrk="1" hangingPunct="0"/>
            <a:r>
              <a:rPr lang="ru-RU" sz="1200" dirty="0">
                <a:solidFill>
                  <a:schemeClr val="bg1"/>
                </a:solidFill>
                <a:sym typeface="Gill Sans Light"/>
              </a:rPr>
              <a:t>через которую </a:t>
            </a:r>
          </a:p>
          <a:p>
            <a:pPr algn="ctr" defTabSz="546100" latinLnBrk="1" hangingPunct="0"/>
            <a:r>
              <a:rPr lang="ru-RU" sz="1200" dirty="0">
                <a:solidFill>
                  <a:schemeClr val="bg1"/>
                </a:solidFill>
                <a:sym typeface="Gill Sans Light"/>
              </a:rPr>
              <a:t>направляется </a:t>
            </a:r>
          </a:p>
          <a:p>
            <a:pPr algn="ctr" defTabSz="546100" latinLnBrk="1" hangingPunct="0"/>
            <a:r>
              <a:rPr lang="ru-RU" sz="1200" dirty="0">
                <a:solidFill>
                  <a:schemeClr val="bg1"/>
                </a:solidFill>
                <a:sym typeface="Gill Sans Light"/>
              </a:rPr>
              <a:t>трафик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B4CE3-5EEA-45BC-B78E-3D6EEE9B2230}" type="slidenum">
              <a:rPr lang="en-US" altLang="ru-RU" smtClean="0"/>
              <a:pPr>
                <a:defRPr/>
              </a:pPr>
              <a:t>5</a:t>
            </a:fld>
            <a:endParaRPr lang="en-US" altLang="ru-RU" dirty="0"/>
          </a:p>
        </p:txBody>
      </p:sp>
      <p:sp>
        <p:nvSpPr>
          <p:cNvPr id="31" name="Облако 30"/>
          <p:cNvSpPr/>
          <p:nvPr/>
        </p:nvSpPr>
        <p:spPr>
          <a:xfrm>
            <a:off x="6062733" y="1889116"/>
            <a:ext cx="1629950" cy="1224525"/>
          </a:xfrm>
          <a:prstGeom prst="cloud">
            <a:avLst/>
          </a:prstGeom>
          <a:solidFill>
            <a:srgbClr val="6174C7">
              <a:alpha val="70000"/>
            </a:srgbClr>
          </a:solidFill>
          <a:ln w="12700" cap="flat">
            <a:solidFill>
              <a:srgbClr val="6174C7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546100" latinLnBrk="1" hangingPunct="0"/>
            <a:endParaRPr lang="ru-RU" sz="1200" b="1" dirty="0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03128" y="2169496"/>
            <a:ext cx="1488276" cy="760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6100" latinLnBrk="1" hangingPunct="0"/>
            <a:r>
              <a:rPr lang="ru-RU" sz="1200" dirty="0">
                <a:solidFill>
                  <a:schemeClr val="bg1"/>
                </a:solidFill>
                <a:sym typeface="Gill Sans Light"/>
              </a:rPr>
              <a:t>Сеть </a:t>
            </a:r>
          </a:p>
          <a:p>
            <a:pPr algn="ctr" defTabSz="546100" latinLnBrk="1" hangingPunct="0"/>
            <a:r>
              <a:rPr lang="ru-RU" sz="1200" dirty="0">
                <a:solidFill>
                  <a:schemeClr val="bg1"/>
                </a:solidFill>
                <a:sym typeface="Gill Sans Light"/>
              </a:rPr>
              <a:t>Оператора-3, </a:t>
            </a:r>
          </a:p>
          <a:p>
            <a:pPr algn="ctr" defTabSz="546100" latinLnBrk="1" hangingPunct="0"/>
            <a:r>
              <a:rPr lang="ru-RU" sz="1200" dirty="0">
                <a:solidFill>
                  <a:schemeClr val="bg1"/>
                </a:solidFill>
                <a:sym typeface="Gill Sans Light"/>
              </a:rPr>
              <a:t>на которой </a:t>
            </a:r>
          </a:p>
          <a:p>
            <a:pPr algn="ctr" defTabSz="546100" latinLnBrk="1" hangingPunct="0"/>
            <a:r>
              <a:rPr lang="ru-RU" sz="1200" dirty="0">
                <a:solidFill>
                  <a:schemeClr val="bg1"/>
                </a:solidFill>
                <a:sym typeface="Gill Sans Light"/>
              </a:rPr>
              <a:t>завершается </a:t>
            </a:r>
          </a:p>
          <a:p>
            <a:pPr algn="ctr" defTabSz="546100" latinLnBrk="1" hangingPunct="0"/>
            <a:r>
              <a:rPr lang="ru-RU" sz="1200" dirty="0">
                <a:solidFill>
                  <a:schemeClr val="bg1"/>
                </a:solidFill>
                <a:sym typeface="Gill Sans Light"/>
              </a:rPr>
              <a:t>вызов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86257" y="1553799"/>
            <a:ext cx="1621272" cy="28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Оператор-3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4641" y="781431"/>
            <a:ext cx="3148013" cy="5619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«Накручивание» </a:t>
            </a:r>
            <a:r>
              <a:rPr lang="ru-RU" sz="1600" dirty="0"/>
              <a:t>трафика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89908" y="3381396"/>
            <a:ext cx="3595777" cy="2958114"/>
          </a:xfrm>
          <a:prstGeom prst="roundRect">
            <a:avLst/>
          </a:prstGeom>
          <a:solidFill>
            <a:schemeClr val="bg2">
              <a:lumMod val="90000"/>
              <a:alpha val="15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Абонент пользуется безлимитным тарифным планом Оператора-1 и является аффилированным лицом Операторов-2 и 3 </a:t>
            </a:r>
          </a:p>
          <a:p>
            <a:pPr algn="ctr"/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«Накручивая» трафик на безлимитном тарифном плане в режиме 24х7, Абонент вынуждает Оператора-1 оплачивать Операторам-2 и 3 транзит трафика и завершение вызовов в значительном объеме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21820" y="3285367"/>
            <a:ext cx="4357563" cy="116955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Выгода фродстера на операторском уровне - получение значительного 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материального дохода от межоператорских расчетов</a:t>
            </a:r>
          </a:p>
          <a:p>
            <a:pPr algn="ctr">
              <a:spcAft>
                <a:spcPts val="0"/>
              </a:spcAft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5889" y="4256290"/>
            <a:ext cx="427265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E30611"/>
              </a:buClr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Например, если Абонент на безлимитном тарифном плане (условная цена 1 тыс. руб.) звонит с сети Оператора-1 на сеть Оператора-3 в режиме 24х7: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расходы Оператора-1 за Интерконнект составят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24 192 руб/</a:t>
            </a:r>
            <a:r>
              <a:rPr 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мес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(60 мин х 0,56 руб х 24 часа х 30 дней)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доход фродстера только с одного такого номера составит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23 192 руб/</a:t>
            </a:r>
            <a:r>
              <a:rPr 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мес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(24 192 руб. – 1 000 руб.) 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1158749" y="2384292"/>
            <a:ext cx="453206" cy="1"/>
          </a:xfrm>
          <a:prstGeom prst="straightConnector1">
            <a:avLst/>
          </a:prstGeom>
          <a:ln w="635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436201" y="2368410"/>
            <a:ext cx="453206" cy="1"/>
          </a:xfrm>
          <a:prstGeom prst="straightConnector1">
            <a:avLst/>
          </a:prstGeom>
          <a:ln w="635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599647" y="2376008"/>
            <a:ext cx="453206" cy="1"/>
          </a:xfrm>
          <a:prstGeom prst="straightConnector1">
            <a:avLst/>
          </a:prstGeom>
          <a:ln w="635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685450" y="2119486"/>
            <a:ext cx="439117" cy="147291"/>
          </a:xfrm>
          <a:prstGeom prst="straightConnector1">
            <a:avLst/>
          </a:prstGeom>
          <a:ln w="635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711888" y="2514867"/>
            <a:ext cx="391524" cy="234889"/>
          </a:xfrm>
          <a:prstGeom prst="straightConnector1">
            <a:avLst/>
          </a:prstGeom>
          <a:ln w="635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85725" y="1447959"/>
            <a:ext cx="1144369" cy="1643641"/>
          </a:xfrm>
          <a:prstGeom prst="roundRect">
            <a:avLst/>
          </a:prstGeom>
          <a:noFill/>
          <a:ln w="317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B4CE3-5EEA-45BC-B78E-3D6EEE9B2230}" type="slidenum">
              <a:rPr lang="en-US" altLang="ru-RU" smtClean="0"/>
              <a:pPr>
                <a:defRPr/>
              </a:pPr>
              <a:t>6</a:t>
            </a:fld>
            <a:endParaRPr lang="en-US" alt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355678" y="133482"/>
            <a:ext cx="7533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E30611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ru-RU" sz="2400" dirty="0">
                <a:solidFill>
                  <a:srgbClr val="C00000"/>
                </a:solidFill>
                <a:latin typeface="Arial"/>
              </a:rPr>
              <a:t>Последствия фрода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38276900"/>
              </p:ext>
            </p:extLst>
          </p:nvPr>
        </p:nvGraphicFramePr>
        <p:xfrm>
          <a:off x="2297084" y="1828258"/>
          <a:ext cx="4553831" cy="292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011891" y="928002"/>
            <a:ext cx="2897598" cy="2619375"/>
          </a:xfrm>
          <a:prstGeom prst="roundRect">
            <a:avLst/>
          </a:prstGeom>
          <a:solidFill>
            <a:srgbClr val="4F8D8F">
              <a:alpha val="74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SzPct val="20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Искажение конкуренции</a:t>
            </a:r>
          </a:p>
          <a:p>
            <a:pPr marL="285750" indent="-285750">
              <a:spcAft>
                <a:spcPts val="600"/>
              </a:spcAft>
              <a:buSzPct val="20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Препятствия  обеспечению безопасности государства, в т.ч. отсутствие достоверных данных о пользователях и месте их нахождения</a:t>
            </a:r>
          </a:p>
          <a:p>
            <a:pPr marL="285750" indent="-285750">
              <a:spcAft>
                <a:spcPts val="600"/>
              </a:spcAft>
              <a:buSzPct val="20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Снижение фискальных отчислений в бюджет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396" y="3736977"/>
            <a:ext cx="2841329" cy="2619375"/>
          </a:xfrm>
          <a:prstGeom prst="roundRect">
            <a:avLst/>
          </a:prstGeom>
          <a:solidFill>
            <a:srgbClr val="6174C7">
              <a:alpha val="7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eaLnBrk="0" hangingPunct="0">
              <a:spcAft>
                <a:spcPts val="600"/>
              </a:spcAft>
              <a:buSzPct val="20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Реальный материальный ущерб </a:t>
            </a:r>
          </a:p>
          <a:p>
            <a:pPr marL="285750" indent="-285750" eaLnBrk="0" hangingPunct="0">
              <a:spcAft>
                <a:spcPts val="600"/>
              </a:spcAft>
              <a:buSzPct val="20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Невозможность совершения обратных звонков и проверки достоверности полученной информации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1891" y="3736977"/>
            <a:ext cx="2903690" cy="2619375"/>
          </a:xfrm>
          <a:prstGeom prst="roundRect">
            <a:avLst/>
          </a:prstGeom>
          <a:solidFill>
            <a:srgbClr val="A47C97">
              <a:alpha val="7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eaLnBrk="0" hangingPunct="0">
              <a:spcAft>
                <a:spcPts val="600"/>
              </a:spcAft>
              <a:buSzPct val="20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Нагрузка на сети и снижение качества услуг </a:t>
            </a:r>
          </a:p>
          <a:p>
            <a:pPr marL="285750" indent="-285750" eaLnBrk="0" hangingPunct="0">
              <a:spcAft>
                <a:spcPts val="600"/>
              </a:spcAft>
              <a:buSzPct val="20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Невозможность выполнения в полном объеме требований СОРМ </a:t>
            </a:r>
          </a:p>
          <a:p>
            <a:pPr marL="285750" indent="-285750" eaLnBrk="0" hangingPunct="0">
              <a:spcAft>
                <a:spcPts val="600"/>
              </a:spcAft>
              <a:buSzPct val="20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Реальный экономический ущерб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229" y="779798"/>
            <a:ext cx="3547128" cy="2002820"/>
          </a:xfrm>
          <a:prstGeom prst="roundRect">
            <a:avLst/>
          </a:prstGeom>
          <a:noFill/>
          <a:ln w="254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Aft>
                <a:spcPts val="0"/>
              </a:spcAft>
              <a:buSzPct val="200000"/>
            </a:pPr>
            <a:r>
              <a:rPr lang="ru-RU" sz="2800" dirty="0" smtClean="0">
                <a:solidFill>
                  <a:srgbClr val="C00000"/>
                </a:solidFill>
              </a:rPr>
              <a:t>Почему нужно бороться </a:t>
            </a:r>
          </a:p>
          <a:p>
            <a:pPr algn="ctr" eaLnBrk="0" hangingPunct="0">
              <a:spcAft>
                <a:spcPts val="0"/>
              </a:spcAft>
              <a:buSzPct val="200000"/>
            </a:pPr>
            <a:r>
              <a:rPr lang="ru-RU" sz="2800" dirty="0" smtClean="0">
                <a:solidFill>
                  <a:srgbClr val="C00000"/>
                </a:solidFill>
              </a:rPr>
              <a:t>с фродом?</a:t>
            </a:r>
            <a:endParaRPr lang="ru-RU" sz="2800" dirty="0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152192" y="4560262"/>
            <a:ext cx="4763" cy="550862"/>
          </a:xfrm>
          <a:prstGeom prst="line">
            <a:avLst/>
          </a:prstGeom>
          <a:ln w="44450" cap="sq">
            <a:solidFill>
              <a:srgbClr val="A47C97">
                <a:alpha val="75000"/>
              </a:srgb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52192" y="5107865"/>
            <a:ext cx="862081" cy="0"/>
          </a:xfrm>
          <a:prstGeom prst="line">
            <a:avLst/>
          </a:prstGeom>
          <a:ln w="44450" cap="sq">
            <a:solidFill>
              <a:srgbClr val="A47C97">
                <a:alpha val="75000"/>
              </a:srgb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665701" y="1276851"/>
            <a:ext cx="4763" cy="550862"/>
          </a:xfrm>
          <a:prstGeom prst="line">
            <a:avLst/>
          </a:prstGeom>
          <a:ln w="44450" cap="sq">
            <a:solidFill>
              <a:srgbClr val="4F8D8F">
                <a:alpha val="75000"/>
              </a:srgb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65701" y="1268457"/>
            <a:ext cx="1277899" cy="8394"/>
          </a:xfrm>
          <a:prstGeom prst="line">
            <a:avLst/>
          </a:prstGeom>
          <a:ln w="44450" cap="sq">
            <a:solidFill>
              <a:srgbClr val="4F8D8F">
                <a:alpha val="75000"/>
              </a:srgb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988661" y="4557003"/>
            <a:ext cx="4763" cy="550862"/>
          </a:xfrm>
          <a:prstGeom prst="line">
            <a:avLst/>
          </a:prstGeom>
          <a:ln w="44450" cap="sq">
            <a:solidFill>
              <a:srgbClr val="6174C7">
                <a:alpha val="75000"/>
              </a:srgb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142743" y="5107865"/>
            <a:ext cx="850681" cy="0"/>
          </a:xfrm>
          <a:prstGeom prst="line">
            <a:avLst/>
          </a:prstGeom>
          <a:ln w="44450" cap="sq">
            <a:solidFill>
              <a:srgbClr val="6174C7">
                <a:alpha val="75000"/>
              </a:srgb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1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67169" y="2016993"/>
            <a:ext cx="687228" cy="6522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4744" y="812977"/>
            <a:ext cx="8393902" cy="105107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3490352" y="239970"/>
            <a:ext cx="5898714" cy="42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lang="ru-RU" sz="1995" dirty="0">
              <a:solidFill>
                <a:srgbClr val="C00000"/>
              </a:solidFill>
            </a:endParaRPr>
          </a:p>
        </p:txBody>
      </p:sp>
      <p:sp>
        <p:nvSpPr>
          <p:cNvPr id="20" name="Текст 1"/>
          <p:cNvSpPr txBox="1">
            <a:spLocks/>
          </p:cNvSpPr>
          <p:nvPr/>
        </p:nvSpPr>
        <p:spPr>
          <a:xfrm>
            <a:off x="364685" y="0"/>
            <a:ext cx="8161006" cy="9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7F7F7F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904748" y="138267"/>
            <a:ext cx="5993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E30611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Arial"/>
              </a:rPr>
              <a:t>Причины и цель фрода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B4CE3-5EEA-45BC-B78E-3D6EEE9B2230}" type="slidenum">
              <a:rPr lang="en-US" altLang="ru-RU" smtClean="0"/>
              <a:pPr>
                <a:defRPr/>
              </a:pPr>
              <a:t>7</a:t>
            </a:fld>
            <a:endParaRPr lang="en-US" alt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4668" y="2058673"/>
            <a:ext cx="77457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8827" y="849872"/>
            <a:ext cx="8292244" cy="1015663"/>
          </a:xfrm>
          <a:prstGeom prst="rect">
            <a:avLst/>
          </a:prstGeom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В основе фрода на сетях электросвязи лежит комплекс причин и условий экономического, технического и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регуляторного характера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4666" y="5508250"/>
            <a:ext cx="8363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Основная цель фрода – неправомерное, в ущерб абонентам, операторам и государству, получение третьим лицом материальной выгоды от осуществления мошеннических действий на сетях связи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65656" y="2020165"/>
            <a:ext cx="6480910" cy="70618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азница 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стоимости услуг межоператорского взаимодействия у разных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операторов 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разных странах) </a:t>
            </a:r>
          </a:p>
        </p:txBody>
      </p:sp>
      <p:sp>
        <p:nvSpPr>
          <p:cNvPr id="23" name="Овал 22"/>
          <p:cNvSpPr/>
          <p:nvPr/>
        </p:nvSpPr>
        <p:spPr>
          <a:xfrm>
            <a:off x="1457463" y="4672550"/>
            <a:ext cx="687228" cy="6522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113849" y="3780029"/>
            <a:ext cx="687228" cy="6522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70235" y="2878279"/>
            <a:ext cx="687228" cy="6522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9361" y="2899629"/>
            <a:ext cx="77457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87909" y="2863766"/>
            <a:ext cx="6480910" cy="70618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Недостаточная защищенность средств связи от несанкционированного доступа</a:t>
            </a:r>
            <a:endParaRPr lang="ru-RU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79200" y="3783000"/>
            <a:ext cx="77457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25151" y="3715242"/>
            <a:ext cx="6590198" cy="773877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нормативного закрепления услуги завершения МН-вызова и обязанности передавать истинный номер А </a:t>
            </a:r>
            <a:endParaRPr lang="ru-RU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7868" y="4687789"/>
            <a:ext cx="77457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70873" y="4613624"/>
            <a:ext cx="6590198" cy="75515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Неурегулированность вопроса с правом оператора блокировать </a:t>
            </a:r>
            <a:r>
              <a:rPr lang="ru-RU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фродовый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трафик </a:t>
            </a:r>
            <a:endParaRPr lang="ru-RU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B4CE3-5EEA-45BC-B78E-3D6EEE9B2230}" type="slidenum">
              <a:rPr lang="en-US" altLang="ru-RU" smtClean="0"/>
              <a:pPr>
                <a:defRPr/>
              </a:pPr>
              <a:t>8</a:t>
            </a:fld>
            <a:endParaRPr lang="en-US" alt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86000" y="138267"/>
            <a:ext cx="6612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E30611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30611"/>
                </a:solidFill>
                <a:latin typeface="Arial" charset="0"/>
                <a:ea typeface="Gill Sans Light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A8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Arial"/>
              </a:rPr>
              <a:t>Противодействие фроду. Инициатива РСС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9" y="631296"/>
            <a:ext cx="1251586" cy="18030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35" y="655682"/>
            <a:ext cx="75666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Региональное содружество в области связи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(РСС) создано на межгосударственном уровне в 1991 г. Администрациями связи 11 стран (аналог МСАП)</a:t>
            </a: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Совет РСС входят </a:t>
            </a:r>
            <a:r>
              <a:rPr lang="ru-RU" sz="12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19 участников</a:t>
            </a:r>
            <a:r>
              <a:rPr lang="ru-RU" sz="12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т.ч. Администрации связи России, Армении, Белоруссии, Грузии, Казахстана, Киргизии, Молдовы, Казахстана, Узбекистана, Таджикистана, Туркменистана, Афганистана, Латвии, Литвы, Болгарии и Словении </a:t>
            </a:r>
          </a:p>
          <a:p>
            <a:endParaRPr lang="ru-RU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Главная задача РСС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 укрепление и расширение отношений между его участниками в целях наиболее эффективного использования и развития средств связи и ИКТ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5499" y="30600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3346" y="2528514"/>
            <a:ext cx="4743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6285" y="2629802"/>
            <a:ext cx="8062361" cy="473429"/>
          </a:xfrm>
          <a:prstGeom prst="roundRect">
            <a:avLst/>
          </a:prstGeom>
          <a:solidFill>
            <a:schemeClr val="bg1"/>
          </a:solidFill>
          <a:ln>
            <a:solidFill>
              <a:srgbClr val="E30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Рассмотрен вопрос </a:t>
            </a:r>
            <a:r>
              <a:rPr lang="ru-RU" altLang="ru-RU" sz="1200" kern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 противодействии фроду на заседании Комиссии РСС по </a:t>
            </a:r>
            <a:r>
              <a:rPr lang="ru-RU" altLang="ru-RU" sz="12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инфокоммуникациям </a:t>
            </a:r>
            <a:r>
              <a:rPr lang="ru-RU" altLang="ru-RU" sz="1200" kern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 Совета операторов электросвязи и инфокоммуникаций (май 2017 г.)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497" y="3383196"/>
            <a:ext cx="5657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6285" y="3383195"/>
            <a:ext cx="8062361" cy="731859"/>
          </a:xfrm>
          <a:prstGeom prst="roundRect">
            <a:avLst/>
          </a:prstGeom>
          <a:solidFill>
            <a:schemeClr val="bg1"/>
          </a:solidFill>
          <a:ln>
            <a:solidFill>
              <a:srgbClr val="E30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altLang="ru-RU" sz="1200" kern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Признана актуальной разработка принципов пресечения </a:t>
            </a:r>
            <a:r>
              <a:rPr lang="ru-RU" altLang="ru-RU" sz="12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фрода </a:t>
            </a:r>
            <a:r>
              <a:rPr lang="ru-RU" altLang="ru-RU" sz="1200" kern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 закрепление </a:t>
            </a:r>
            <a:r>
              <a:rPr lang="ru-RU" altLang="ru-RU" sz="12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национальном </a:t>
            </a:r>
            <a:r>
              <a:rPr lang="ru-RU" altLang="ru-RU" sz="1200" kern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законодательства государств-участников РСС обязанности </a:t>
            </a:r>
            <a:r>
              <a:rPr lang="ru-RU" altLang="ru-RU" sz="12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операторов </a:t>
            </a:r>
            <a:r>
              <a:rPr lang="ru-RU" altLang="ru-RU" sz="1200" kern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 реализации </a:t>
            </a:r>
            <a:r>
              <a:rPr lang="ru-RU" altLang="ru-RU" sz="12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требований </a:t>
            </a:r>
            <a:r>
              <a:rPr lang="ru-RU" altLang="ru-RU" sz="1200" kern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 порядку пропуска трафика, обеспечивающих пресечение пропуска фродового трафика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6285" y="4395018"/>
            <a:ext cx="8062361" cy="91057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Поручена подготовка </a:t>
            </a:r>
            <a:r>
              <a:rPr lang="ru-RU" sz="1200" dirty="0">
                <a:solidFill>
                  <a:schemeClr val="tx1"/>
                </a:solidFill>
              </a:rPr>
              <a:t>проекта Меморандума о намерениях по противодействию межоператорскому фроду РГ при СО ЭСИ РСС </a:t>
            </a:r>
            <a:r>
              <a:rPr lang="ru-RU" sz="1200" dirty="0" smtClean="0">
                <a:solidFill>
                  <a:schemeClr val="tx1"/>
                </a:solidFill>
              </a:rPr>
              <a:t>с </a:t>
            </a:r>
            <a:r>
              <a:rPr lang="ru-RU" sz="1200" dirty="0">
                <a:solidFill>
                  <a:schemeClr val="tx1"/>
                </a:solidFill>
              </a:rPr>
              <a:t>вынесением </a:t>
            </a:r>
            <a:r>
              <a:rPr lang="ru-RU" sz="1200" dirty="0" smtClean="0">
                <a:solidFill>
                  <a:schemeClr val="tx1"/>
                </a:solidFill>
              </a:rPr>
              <a:t>вопроса </a:t>
            </a:r>
            <a:r>
              <a:rPr lang="ru-RU" sz="1200" dirty="0">
                <a:solidFill>
                  <a:schemeClr val="tx1"/>
                </a:solidFill>
              </a:rPr>
              <a:t>о его одобрении на </a:t>
            </a:r>
            <a:r>
              <a:rPr lang="ru-RU" sz="1200" dirty="0" smtClean="0">
                <a:solidFill>
                  <a:schemeClr val="tx1"/>
                </a:solidFill>
              </a:rPr>
              <a:t>рассмотрение </a:t>
            </a:r>
            <a:r>
              <a:rPr lang="ru-RU" sz="1200" dirty="0">
                <a:solidFill>
                  <a:schemeClr val="tx1"/>
                </a:solidFill>
              </a:rPr>
              <a:t>Комиссии РСС по инфокоммуникациям и СО ЭСИ </a:t>
            </a:r>
            <a:r>
              <a:rPr lang="ru-RU" sz="1200" dirty="0" smtClean="0">
                <a:solidFill>
                  <a:schemeClr val="tx1"/>
                </a:solidFill>
              </a:rPr>
              <a:t>РСС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smtClean="0">
                <a:solidFill>
                  <a:schemeClr val="tx1"/>
                </a:solidFill>
              </a:rPr>
              <a:t>Подготовлен </a:t>
            </a:r>
            <a:r>
              <a:rPr lang="ru-RU" sz="1200" dirty="0">
                <a:solidFill>
                  <a:schemeClr val="tx1"/>
                </a:solidFill>
              </a:rPr>
              <a:t>проект Меморандума </a:t>
            </a:r>
            <a:r>
              <a:rPr lang="ru-RU" sz="1200" dirty="0" smtClean="0">
                <a:solidFill>
                  <a:schemeClr val="tx1"/>
                </a:solidFill>
              </a:rPr>
              <a:t>совместно </a:t>
            </a:r>
            <a:r>
              <a:rPr lang="ru-RU" sz="1200" dirty="0">
                <a:solidFill>
                  <a:schemeClr val="tx1"/>
                </a:solidFill>
              </a:rPr>
              <a:t>с ФАС </a:t>
            </a:r>
            <a:r>
              <a:rPr lang="ru-RU" sz="1200" dirty="0" smtClean="0">
                <a:solidFill>
                  <a:schemeClr val="tx1"/>
                </a:solidFill>
              </a:rPr>
              <a:t>России.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6285" y="5585556"/>
            <a:ext cx="8062361" cy="782013"/>
          </a:xfrm>
          <a:prstGeom prst="roundRect">
            <a:avLst/>
          </a:prstGeom>
          <a:solidFill>
            <a:schemeClr val="bg1"/>
          </a:solidFill>
          <a:ln>
            <a:solidFill>
              <a:srgbClr val="E30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Одобрен </a:t>
            </a:r>
            <a:r>
              <a:rPr lang="ru-RU" altLang="ru-RU" sz="12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проект </a:t>
            </a:r>
            <a:r>
              <a:rPr lang="ru-RU" altLang="ru-RU" sz="12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Меморандума на заседании Совета глав администраций связи РСС и Координационного совета государств-участников СНГ по информатизации при РСС </a:t>
            </a:r>
            <a:r>
              <a:rPr lang="ru-RU" altLang="ru-RU" sz="1200" kern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altLang="ru-RU" sz="1200" kern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поручена </a:t>
            </a:r>
            <a:r>
              <a:rPr lang="ru-RU" altLang="ru-RU" sz="12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подготовка Соглашения </a:t>
            </a:r>
            <a:r>
              <a:rPr lang="ru-RU" altLang="ru-RU" sz="12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 основе проекта Меморандума </a:t>
            </a:r>
            <a:r>
              <a:rPr lang="ru-RU" altLang="ru-RU" sz="1200" kern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Комиссии РСС по инфокоммуникациям и Совету операторов ЭСИ РСС (</a:t>
            </a:r>
            <a:r>
              <a:rPr lang="ru-RU" altLang="ru-RU" sz="12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октябрь 201</a:t>
            </a:r>
            <a:r>
              <a:rPr lang="en-US" altLang="ru-RU" sz="12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ru-RU" altLang="ru-RU" sz="1200" kern="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200" kern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497" y="5671084"/>
            <a:ext cx="5657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497" y="4527140"/>
            <a:ext cx="5657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 txBox="1">
            <a:spLocks/>
          </p:cNvSpPr>
          <p:nvPr/>
        </p:nvSpPr>
        <p:spPr bwMode="auto">
          <a:xfrm>
            <a:off x="451353" y="267826"/>
            <a:ext cx="8063999" cy="76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30611"/>
              </a:buClr>
              <a:buFontTx/>
              <a:buNone/>
              <a:defRPr sz="3000" b="0" kern="1200" baseline="0">
                <a:solidFill>
                  <a:srgbClr val="E3061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1"/>
              </a:buClr>
              <a:buFontTx/>
              <a:buNone/>
              <a:defRPr kern="12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1"/>
              </a:buClr>
              <a:buFontTx/>
              <a:buNone/>
              <a:defRPr sz="1600" kern="12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1"/>
              </a:buClr>
              <a:buFontTx/>
              <a:buNone/>
              <a:defRPr sz="1600" kern="12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1"/>
              </a:buClr>
              <a:buFontTx/>
              <a:buNone/>
              <a:defRPr sz="1600" kern="12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>
                <a:solidFill>
                  <a:srgbClr val="C00000"/>
                </a:solidFill>
              </a:rPr>
              <a:t>Цели Меморандума </a:t>
            </a:r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664086" y="3365601"/>
            <a:ext cx="7943344" cy="227086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None/>
              <a:defRPr/>
            </a:pP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ru-RU" sz="18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6D6E70"/>
                </a:solidFill>
                <a:latin typeface="+mn-lt"/>
                <a:cs typeface="+mn-cs"/>
              </a:rPr>
              <a:t> Создание условий для противодействия фроду путем принятия </a:t>
            </a:r>
            <a:r>
              <a:rPr lang="ru-RU" sz="1600" dirty="0" smtClean="0">
                <a:solidFill>
                  <a:srgbClr val="6D6E70"/>
                </a:solidFill>
                <a:latin typeface="+mn-lt"/>
                <a:cs typeface="+mn-cs"/>
              </a:rPr>
              <a:t>нормативных правовых актов, </a:t>
            </a:r>
            <a:r>
              <a:rPr lang="ru-RU" sz="1600" dirty="0">
                <a:solidFill>
                  <a:srgbClr val="6D6E70"/>
                </a:solidFill>
                <a:latin typeface="+mn-lt"/>
                <a:cs typeface="+mn-cs"/>
              </a:rPr>
              <a:t>базирующихся в т.ч. на положениях соответствующих резолюций и рекомендаций МСЭ, предусматривающих инструменты снижения экономических стимулов для распространения фрода, механизмы выявления и предотвращения распространения фрода на сетях электросвязи стран-участниц РСС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900" dirty="0">
              <a:solidFill>
                <a:srgbClr val="6D6E70"/>
              </a:solidFill>
              <a:latin typeface="+mn-lt"/>
              <a:cs typeface="+mn-cs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6D6E70"/>
                </a:solidFill>
                <a:latin typeface="+mn-lt"/>
                <a:cs typeface="+mn-cs"/>
              </a:rPr>
              <a:t> Координация усилий и обмен положительным опытом по используемым механизмам предотвращения распространения фрода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1600" b="1" dirty="0">
              <a:solidFill>
                <a:srgbClr val="A8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D:\Users\oblaneye\Pictures\Меморандум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8" y="1176242"/>
            <a:ext cx="2028319" cy="22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B4CE3-5EEA-45BC-B78E-3D6EEE9B2230}" type="slidenum">
              <a:rPr lang="en-US" altLang="ru-RU" smtClean="0"/>
              <a:pPr>
                <a:defRPr/>
              </a:pPr>
              <a:t>9</a:t>
            </a:fld>
            <a:endParaRPr lang="en-US" altLang="ru-RU"/>
          </a:p>
        </p:txBody>
      </p:sp>
      <p:sp>
        <p:nvSpPr>
          <p:cNvPr id="8" name="TextBox 7"/>
          <p:cNvSpPr txBox="1"/>
          <p:nvPr/>
        </p:nvSpPr>
        <p:spPr>
          <a:xfrm>
            <a:off x="3076577" y="1279142"/>
            <a:ext cx="55308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A8000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6D6E70"/>
                </a:solidFill>
                <a:latin typeface="+mn-lt"/>
              </a:rPr>
              <a:t>Создание единых условий для устойчивого функционирования и эффективного развития рынка услуг международной электросвязи в интересах конечных потребителей стран-участниц РСС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  <a:defRPr/>
            </a:pPr>
            <a:endParaRPr lang="ru-RU" sz="900" dirty="0">
              <a:solidFill>
                <a:srgbClr val="6D6E70"/>
              </a:solidFill>
              <a:latin typeface="+mn-lt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6D6E70"/>
                </a:solidFill>
                <a:latin typeface="+mj-lt"/>
              </a:rPr>
              <a:t> Поощрение развития инноваций на рынках услуг электросвязи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  <a:defRPr/>
            </a:pPr>
            <a:endParaRPr lang="en-US" sz="1600" dirty="0">
              <a:solidFill>
                <a:srgbClr val="6D6E70"/>
              </a:solidFill>
              <a:latin typeface="+mn-lt"/>
            </a:endParaRPr>
          </a:p>
        </p:txBody>
      </p:sp>
      <p:pic>
        <p:nvPicPr>
          <p:cNvPr id="10" name="Picture 2" descr="D:\Users\oblaneye\Pictures\РС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53" y="6122862"/>
            <a:ext cx="4304794" cy="5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ollegiate">
      <a:dk1>
        <a:sysClr val="windowText" lastClr="000000"/>
      </a:dk1>
      <a:lt1>
        <a:sysClr val="window" lastClr="FFFFFF"/>
      </a:lt1>
      <a:dk2>
        <a:srgbClr val="40546A"/>
      </a:dk2>
      <a:lt2>
        <a:srgbClr val="E7E6E6"/>
      </a:lt2>
      <a:accent1>
        <a:srgbClr val="E30611"/>
      </a:accent1>
      <a:accent2>
        <a:srgbClr val="92040B"/>
      </a:accent2>
      <a:accent3>
        <a:srgbClr val="C0C0C0"/>
      </a:accent3>
      <a:accent4>
        <a:srgbClr val="909090"/>
      </a:accent4>
      <a:accent5>
        <a:srgbClr val="6E6E6E"/>
      </a:accent5>
      <a:accent6>
        <a:srgbClr val="565656"/>
      </a:accent6>
      <a:hlink>
        <a:srgbClr val="0000FF"/>
      </a:hlink>
      <a:folHlink>
        <a:srgbClr val="800080"/>
      </a:folHlink>
    </a:clrScheme>
    <a:fontScheme name="MTS Busines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MTS_NEW" id="{D39B2C67-665A-428C-AC5F-9FC8BA738078}" vid="{EC3ACE99-C169-4FA2-9E3B-85795EBD8A10}"/>
    </a:ext>
  </a:extLst>
</a:theme>
</file>

<file path=ppt/theme/theme2.xml><?xml version="1.0" encoding="utf-8"?>
<a:theme xmlns:a="http://schemas.openxmlformats.org/drawingml/2006/main" name="1_Тема Office">
  <a:themeElements>
    <a:clrScheme name="Collegiate">
      <a:dk1>
        <a:sysClr val="windowText" lastClr="000000"/>
      </a:dk1>
      <a:lt1>
        <a:sysClr val="window" lastClr="FFFFFF"/>
      </a:lt1>
      <a:dk2>
        <a:srgbClr val="40546A"/>
      </a:dk2>
      <a:lt2>
        <a:srgbClr val="E7E6E6"/>
      </a:lt2>
      <a:accent1>
        <a:srgbClr val="E30611"/>
      </a:accent1>
      <a:accent2>
        <a:srgbClr val="92040B"/>
      </a:accent2>
      <a:accent3>
        <a:srgbClr val="C0C0C0"/>
      </a:accent3>
      <a:accent4>
        <a:srgbClr val="909090"/>
      </a:accent4>
      <a:accent5>
        <a:srgbClr val="6E6E6E"/>
      </a:accent5>
      <a:accent6>
        <a:srgbClr val="565656"/>
      </a:accent6>
      <a:hlink>
        <a:srgbClr val="0000FF"/>
      </a:hlink>
      <a:folHlink>
        <a:srgbClr val="800080"/>
      </a:folHlink>
    </a:clrScheme>
    <a:fontScheme name="MTS Busines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MTS_NEW" id="{D39B2C67-665A-428C-AC5F-9FC8BA738078}" vid="{EC3ACE99-C169-4FA2-9E3B-85795EBD8A10}"/>
    </a:ext>
  </a:extLst>
</a:theme>
</file>

<file path=ppt/theme/theme3.xml><?xml version="1.0" encoding="utf-8"?>
<a:theme xmlns:a="http://schemas.openxmlformats.org/drawingml/2006/main" name="2_Тема Office">
  <a:themeElements>
    <a:clrScheme name="Collegiate">
      <a:dk1>
        <a:sysClr val="windowText" lastClr="000000"/>
      </a:dk1>
      <a:lt1>
        <a:sysClr val="window" lastClr="FFFFFF"/>
      </a:lt1>
      <a:dk2>
        <a:srgbClr val="40546A"/>
      </a:dk2>
      <a:lt2>
        <a:srgbClr val="E7E6E6"/>
      </a:lt2>
      <a:accent1>
        <a:srgbClr val="E30611"/>
      </a:accent1>
      <a:accent2>
        <a:srgbClr val="92040B"/>
      </a:accent2>
      <a:accent3>
        <a:srgbClr val="C0C0C0"/>
      </a:accent3>
      <a:accent4>
        <a:srgbClr val="909090"/>
      </a:accent4>
      <a:accent5>
        <a:srgbClr val="6E6E6E"/>
      </a:accent5>
      <a:accent6>
        <a:srgbClr val="565656"/>
      </a:accent6>
      <a:hlink>
        <a:srgbClr val="0000FF"/>
      </a:hlink>
      <a:folHlink>
        <a:srgbClr val="800080"/>
      </a:folHlink>
    </a:clrScheme>
    <a:fontScheme name="MTS Busines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MTS_NEW" id="{D39B2C67-665A-428C-AC5F-9FC8BA738078}" vid="{EC3ACE99-C169-4FA2-9E3B-85795EBD8A10}"/>
    </a:ext>
  </a:extLst>
</a:theme>
</file>

<file path=ppt/theme/theme4.xml><?xml version="1.0" encoding="utf-8"?>
<a:theme xmlns:a="http://schemas.openxmlformats.org/drawingml/2006/main" name="3_Тема Office">
  <a:themeElements>
    <a:clrScheme name="Collegiate">
      <a:dk1>
        <a:sysClr val="windowText" lastClr="000000"/>
      </a:dk1>
      <a:lt1>
        <a:sysClr val="window" lastClr="FFFFFF"/>
      </a:lt1>
      <a:dk2>
        <a:srgbClr val="40546A"/>
      </a:dk2>
      <a:lt2>
        <a:srgbClr val="E7E6E6"/>
      </a:lt2>
      <a:accent1>
        <a:srgbClr val="E30611"/>
      </a:accent1>
      <a:accent2>
        <a:srgbClr val="92040B"/>
      </a:accent2>
      <a:accent3>
        <a:srgbClr val="C0C0C0"/>
      </a:accent3>
      <a:accent4>
        <a:srgbClr val="909090"/>
      </a:accent4>
      <a:accent5>
        <a:srgbClr val="6E6E6E"/>
      </a:accent5>
      <a:accent6>
        <a:srgbClr val="565656"/>
      </a:accent6>
      <a:hlink>
        <a:srgbClr val="0000FF"/>
      </a:hlink>
      <a:folHlink>
        <a:srgbClr val="800080"/>
      </a:folHlink>
    </a:clrScheme>
    <a:fontScheme name="MTS Busines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MTS_NEW" id="{D39B2C67-665A-428C-AC5F-9FC8BA738078}" vid="{EC3ACE99-C169-4FA2-9E3B-85795EBD8A10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7463</TotalTime>
  <Words>1230</Words>
  <Application>Microsoft Office PowerPoint</Application>
  <PresentationFormat>Экран (4:3)</PresentationFormat>
  <Paragraphs>187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 Unicode MS</vt:lpstr>
      <vt:lpstr>MS PGothic</vt:lpstr>
      <vt:lpstr>Arial</vt:lpstr>
      <vt:lpstr>Calibri</vt:lpstr>
      <vt:lpstr>Gill Sans Light</vt:lpstr>
      <vt:lpstr>Verdana</vt:lpstr>
      <vt:lpstr>Wingdings</vt:lpstr>
      <vt:lpstr>Тема Office</vt:lpstr>
      <vt:lpstr>1_Тема Office</vt:lpstr>
      <vt:lpstr>2_Тема Office</vt:lpstr>
      <vt:lpstr>3_Тема Office</vt:lpstr>
      <vt:lpstr> Противодействие межоператорскому фроду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Законодательство России о запрете подмены номеров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Anna.Kassu@mts.ru</dc:creator>
  <cp:lastModifiedBy>Кассу Анна Сергеевна</cp:lastModifiedBy>
  <cp:revision>922</cp:revision>
  <cp:lastPrinted>2019-11-19T14:15:33Z</cp:lastPrinted>
  <dcterms:created xsi:type="dcterms:W3CDTF">2014-06-18T13:43:19Z</dcterms:created>
  <dcterms:modified xsi:type="dcterms:W3CDTF">2019-11-20T09:20:53Z</dcterms:modified>
</cp:coreProperties>
</file>